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460" r:id="rId2"/>
    <p:sldId id="3704" r:id="rId3"/>
    <p:sldId id="3411" r:id="rId4"/>
    <p:sldId id="3717" r:id="rId5"/>
    <p:sldId id="3739" r:id="rId6"/>
    <p:sldId id="3740" r:id="rId7"/>
    <p:sldId id="3741" r:id="rId8"/>
    <p:sldId id="3253" r:id="rId9"/>
    <p:sldId id="3742" r:id="rId10"/>
    <p:sldId id="3743" r:id="rId11"/>
    <p:sldId id="3744" r:id="rId12"/>
    <p:sldId id="3745" r:id="rId13"/>
    <p:sldId id="3746" r:id="rId14"/>
    <p:sldId id="3747" r:id="rId15"/>
    <p:sldId id="3748" r:id="rId16"/>
    <p:sldId id="3749" r:id="rId17"/>
    <p:sldId id="3750" r:id="rId18"/>
    <p:sldId id="3751" r:id="rId19"/>
    <p:sldId id="3736" r:id="rId20"/>
  </p:sldIdLst>
  <p:sldSz cx="12192000" cy="6858000"/>
  <p:notesSz cx="6858000" cy="9144000"/>
  <p:embeddedFontLst>
    <p:embeddedFont>
      <p:font typeface="Anton" panose="00000500000000000000" pitchFamily="2" charset="0"/>
      <p:regular r:id="rId22"/>
    </p:embeddedFont>
    <p:embeddedFont>
      <p:font typeface="Lora" panose="02000503000000020004" pitchFamily="2" charset="0"/>
      <p:regular r:id="rId23"/>
    </p:embeddedFont>
    <p:embeddedFont>
      <p:font typeface="Overpass" panose="00000500000000000000" pitchFamily="2" charset="0"/>
      <p:regular r:id="rId24"/>
      <p:bold r:id="rId25"/>
      <p:italic r:id="rId26"/>
      <p:boldItalic r:id="rId27"/>
    </p:embeddedFont>
    <p:embeddedFont>
      <p:font typeface="Overpass ExtraBold" panose="00000900000000000000" pitchFamily="2" charset="0"/>
      <p:bold r:id="rId28"/>
      <p:italic r:id="rId29"/>
      <p:boldItalic r:id="rId30"/>
    </p:embeddedFont>
    <p:embeddedFont>
      <p:font typeface="Overpass Light" panose="00000400000000000000" pitchFamily="2" charset="0"/>
      <p:regular r:id="rId31"/>
      <p:italic r:id="rId32"/>
    </p:embeddedFont>
    <p:embeddedFont>
      <p:font typeface="Overpass-ExtraBold" panose="020B0604020202020204" charset="0"/>
      <p:bold r:id="rId33"/>
      <p:italic r:id="rId34"/>
      <p:boldItalic r:id="rId35"/>
    </p:embeddedFont>
    <p:embeddedFont>
      <p:font typeface="Overpass-Light" panose="020B0604020202020204" charset="0"/>
      <p:regular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030C03-074E-1170-A50A-8899426A7575}" name="Torren Woolley" initials="" userId="S::torren.woolley@movember.com::23375015-13e5-4262-bfe1-c016ff75c579" providerId="AD"/>
  <p188:author id="{AABB91DE-0805-59C9-2DF6-6AAD03A20E85}" name="Rebecca Joy" initials="RJ" userId="S::rebecca.joy@movember.com::a88f562c-9d3c-4e7a-93a9-453a38db89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8BA"/>
    <a:srgbClr val="0000FF"/>
    <a:srgbClr val="CBE8B2"/>
    <a:srgbClr val="0099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02" autoAdjust="0"/>
    <p:restoredTop sz="90499" autoAdjust="0"/>
  </p:normalViewPr>
  <p:slideViewPr>
    <p:cSldViewPr snapToGrid="0">
      <p:cViewPr varScale="1">
        <p:scale>
          <a:sx n="85" d="100"/>
          <a:sy n="85" d="100"/>
        </p:scale>
        <p:origin x="6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B18B9-9755-4291-A434-F8B7989F9C7C}" type="datetimeFigureOut">
              <a:rPr lang="en-GB" smtClean="0"/>
              <a:t>03/06/2025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41123-4969-4B4B-B344-2010136240CB}" type="slidenum">
              <a:rPr lang="en-GB" smtClean="0"/>
              <a:t>‹#›</a:t>
            </a:fld>
            <a:endParaRPr lang="en-GB" dirty="0"/>
          </a:p>
        </p:txBody>
      </p:sp>
    </p:spTree>
    <p:extLst>
      <p:ext uri="{BB962C8B-B14F-4D97-AF65-F5344CB8AC3E}">
        <p14:creationId xmlns:p14="http://schemas.microsoft.com/office/powerpoint/2010/main" val="419449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39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66883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56086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63152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17630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12485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9286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59989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409702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91895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368739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39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10621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83354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19954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34647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93715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63805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23945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771" rtl="0" eaLnBrk="1" fontAlgn="auto" latinLnBrk="0" hangingPunct="1">
              <a:lnSpc>
                <a:spcPct val="100000"/>
              </a:lnSpc>
              <a:spcBef>
                <a:spcPts val="0"/>
              </a:spcBef>
              <a:spcAft>
                <a:spcPts val="0"/>
              </a:spcAft>
              <a:buClrTx/>
              <a:buSzTx/>
              <a:buFontTx/>
              <a:buAutoNum type="arabicPeriod"/>
              <a:tabLst/>
              <a:defRPr/>
            </a:pPr>
            <a:endParaRPr lang="en-US" b="0" i="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412407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90571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A256-FCAE-4C0B-A3EB-AE1D6D3D9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922159-40FA-4DC6-94DC-CAF451FAB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1B525E-E0FE-41AB-A843-649BBD6FCAA3}"/>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A424928A-49E2-4377-B269-0F04B29111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0AE8B1-4614-420C-A6CC-D360E9D0DE98}"/>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201711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4205-BBD1-489F-A63C-37C02BE236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C859AA-F5EB-4847-B196-99B84A0D4B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DBA40-520A-4697-9B16-01B1E74CF6DC}"/>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EBEE3F23-7E4A-4E0B-B19E-E800941312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7D4F82-958B-4573-B158-3F0932DDA905}"/>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190215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AB229-93DE-4CC6-9903-996A83D3F9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706C69-6100-4322-9903-5494A97EB5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20831-A64A-4ABE-A4EF-7C790EE7B289}"/>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7AE30D91-E02D-4CA4-9E84-5626DC8BFF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95B716-53F6-4813-86AF-5D7572619898}"/>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14899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29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orn bla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EAE09-E456-3444-B9EC-4F05165BAC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Tree>
    <p:extLst>
      <p:ext uri="{BB962C8B-B14F-4D97-AF65-F5344CB8AC3E}">
        <p14:creationId xmlns:p14="http://schemas.microsoft.com/office/powerpoint/2010/main" val="414396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39E990-8D58-2745-9E45-7EEF14C087C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6945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Black w m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11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35C6-1CFD-4734-A1B5-5CE556469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395B80-9117-402B-B30C-E4152EC52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F4617-162F-476C-8024-BFEF98B837B1}"/>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2D52F202-2E54-450B-9329-14E5826764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6F3867-8F6B-4AC2-857C-8A282920452E}"/>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392490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4BBB-D641-4F93-B5CD-F30F356A2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6D542F-15BC-47AB-8767-862EF6AC7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41033-72A5-413C-BAF7-C62A094FBDB9}"/>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97B7E089-BDF8-4FE4-A611-066FED26C6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09A793-1240-4EA0-BECD-B5E9FF7F6F9B}"/>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230515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4220-FAA6-4B73-9051-2D59A50E04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05C055-5447-4045-9BAC-E8A57F300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5FD78C-27EA-4481-8E7A-3B8B2841B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5C9F1E-09DF-4A58-85C8-5E7014B01DE9}"/>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6" name="Footer Placeholder 5">
            <a:extLst>
              <a:ext uri="{FF2B5EF4-FFF2-40B4-BE49-F238E27FC236}">
                <a16:creationId xmlns:a16="http://schemas.microsoft.com/office/drawing/2014/main" id="{41B257A7-6156-43F0-B0B9-2E38D7B9779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301299-D448-47E9-8E07-475E77500333}"/>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199435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08EA-CB1F-4A5A-BEDF-3B505ABAA4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9A76A6-46C3-42AF-A5B3-FE192DA10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4B1852-7B68-40C9-AE5E-60324EC76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4227E7-6DEB-4C56-9EBA-193922420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F9D9A-78EA-492F-A8A2-BBD9D44FA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F8792-D29E-4EF8-8270-A36EEAA97177}"/>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8" name="Footer Placeholder 7">
            <a:extLst>
              <a:ext uri="{FF2B5EF4-FFF2-40B4-BE49-F238E27FC236}">
                <a16:creationId xmlns:a16="http://schemas.microsoft.com/office/drawing/2014/main" id="{74102D11-230D-423E-AA03-8EB82F8B0A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C441C8F-C47F-4687-8230-99BFBC377052}"/>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24258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7D10-90F7-430F-9E7E-385555F2C7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40488B-1E9F-469F-B168-CA0ECBED4284}"/>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4" name="Footer Placeholder 3">
            <a:extLst>
              <a:ext uri="{FF2B5EF4-FFF2-40B4-BE49-F238E27FC236}">
                <a16:creationId xmlns:a16="http://schemas.microsoft.com/office/drawing/2014/main" id="{4AE0C909-321A-4308-9C51-E59FE20369B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EF66D2-27F6-4C0E-B4CC-E8D5D4B52666}"/>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374136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E07C2-FF45-4035-953D-424BBEB40835}"/>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3" name="Footer Placeholder 2">
            <a:extLst>
              <a:ext uri="{FF2B5EF4-FFF2-40B4-BE49-F238E27FC236}">
                <a16:creationId xmlns:a16="http://schemas.microsoft.com/office/drawing/2014/main" id="{31D6943E-9BC8-45AC-A52F-7931F42340B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306D332-236D-42DA-AE9B-815650E300AC}"/>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178262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8917-47F7-4A56-8179-736B76E01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7B5706-5D05-490A-8316-3231EC81E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F1283F-E30B-42EA-8A1B-206FA658F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F50BB-92D1-4F39-A975-AA8EA1AB3B6A}"/>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6" name="Footer Placeholder 5">
            <a:extLst>
              <a:ext uri="{FF2B5EF4-FFF2-40B4-BE49-F238E27FC236}">
                <a16:creationId xmlns:a16="http://schemas.microsoft.com/office/drawing/2014/main" id="{8F131100-45E5-4FBB-9518-E3A78B6FBA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94150C-C8F5-465A-A9E9-275F66D5A994}"/>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24934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3901-367E-43DD-A107-294F7F90B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1213E8-7C8B-48B3-B52A-601DC2D72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EE74754-449D-4DEB-998D-6A65B3CBC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39597-D20D-42AD-95B1-204010086EF7}"/>
              </a:ext>
            </a:extLst>
          </p:cNvPr>
          <p:cNvSpPr>
            <a:spLocks noGrp="1"/>
          </p:cNvSpPr>
          <p:nvPr>
            <p:ph type="dt" sz="half" idx="10"/>
          </p:nvPr>
        </p:nvSpPr>
        <p:spPr/>
        <p:txBody>
          <a:bodyPr/>
          <a:lstStyle/>
          <a:p>
            <a:fld id="{61F25DA8-E6FC-4F6A-835B-68372CFF2418}" type="datetimeFigureOut">
              <a:rPr lang="en-GB" smtClean="0"/>
              <a:t>03/06/2025</a:t>
            </a:fld>
            <a:endParaRPr lang="en-GB" dirty="0"/>
          </a:p>
        </p:txBody>
      </p:sp>
      <p:sp>
        <p:nvSpPr>
          <p:cNvPr id="6" name="Footer Placeholder 5">
            <a:extLst>
              <a:ext uri="{FF2B5EF4-FFF2-40B4-BE49-F238E27FC236}">
                <a16:creationId xmlns:a16="http://schemas.microsoft.com/office/drawing/2014/main" id="{330CDCE3-E1B0-4262-941D-B47FF2A9AD0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D9B7EB-AE86-4D42-8AA0-3D2252BF938D}"/>
              </a:ext>
            </a:extLst>
          </p:cNvPr>
          <p:cNvSpPr>
            <a:spLocks noGrp="1"/>
          </p:cNvSpPr>
          <p:nvPr>
            <p:ph type="sldNum" sz="quarter" idx="12"/>
          </p:nvPr>
        </p:nvSpPr>
        <p:spPr/>
        <p:txBody>
          <a:bodyPr/>
          <a:lstStyle/>
          <a:p>
            <a:fld id="{730434CC-78F7-4EB8-A36B-6B8D41968584}" type="slidenum">
              <a:rPr lang="en-GB" smtClean="0"/>
              <a:t>‹#›</a:t>
            </a:fld>
            <a:endParaRPr lang="en-GB" dirty="0"/>
          </a:p>
        </p:txBody>
      </p:sp>
    </p:spTree>
    <p:extLst>
      <p:ext uri="{BB962C8B-B14F-4D97-AF65-F5344CB8AC3E}">
        <p14:creationId xmlns:p14="http://schemas.microsoft.com/office/powerpoint/2010/main" val="161517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0939D-3AB8-4C71-BB61-2A328B734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4A0B40-C513-49A9-8946-2AFEFD0C2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7AD71B-1F64-4575-9DDC-372D5EDBE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25DA8-E6FC-4F6A-835B-68372CFF2418}" type="datetimeFigureOut">
              <a:rPr lang="en-GB" smtClean="0"/>
              <a:t>03/06/2025</a:t>
            </a:fld>
            <a:endParaRPr lang="en-GB" dirty="0"/>
          </a:p>
        </p:txBody>
      </p:sp>
      <p:sp>
        <p:nvSpPr>
          <p:cNvPr id="5" name="Footer Placeholder 4">
            <a:extLst>
              <a:ext uri="{FF2B5EF4-FFF2-40B4-BE49-F238E27FC236}">
                <a16:creationId xmlns:a16="http://schemas.microsoft.com/office/drawing/2014/main" id="{98D296E9-36CD-4EDA-BC96-9B5D10EEF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BB5839A-1713-4EA9-B46D-16CAB757D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434CC-78F7-4EB8-A36B-6B8D41968584}" type="slidenum">
              <a:rPr lang="en-GB" smtClean="0"/>
              <a:t>‹#›</a:t>
            </a:fld>
            <a:endParaRPr lang="en-GB" dirty="0"/>
          </a:p>
        </p:txBody>
      </p:sp>
    </p:spTree>
    <p:extLst>
      <p:ext uri="{BB962C8B-B14F-4D97-AF65-F5344CB8AC3E}">
        <p14:creationId xmlns:p14="http://schemas.microsoft.com/office/powerpoint/2010/main" val="278332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6"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7.jpe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https://movember.com/support-us/workplace-fundraising-asse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slide" Target="slid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e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7.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7.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3970FB1-ED76-1D46-97D4-627FC07E8D53}"/>
              </a:ext>
            </a:extLst>
          </p:cNvPr>
          <p:cNvSpPr txBox="1"/>
          <p:nvPr/>
        </p:nvSpPr>
        <p:spPr>
          <a:xfrm>
            <a:off x="1144289" y="1561641"/>
            <a:ext cx="9903421" cy="3444789"/>
          </a:xfrm>
          <a:prstGeom prst="rect">
            <a:avLst/>
          </a:prstGeom>
          <a:noFill/>
        </p:spPr>
        <p:txBody>
          <a:bodyPr wrap="square" rtlCol="0">
            <a:spAutoFit/>
          </a:bodyPr>
          <a:lstStyle/>
          <a:p>
            <a:pPr algn="ctr">
              <a:lnSpc>
                <a:spcPts val="8600"/>
              </a:lnSpc>
            </a:pPr>
            <a:r>
              <a:rPr lang="en-GB" sz="9500" b="1" dirty="0">
                <a:solidFill>
                  <a:schemeClr val="bg1"/>
                </a:solidFill>
                <a:latin typeface="Anton" pitchFamily="2" charset="77"/>
              </a:rPr>
              <a:t> </a:t>
            </a:r>
            <a:br>
              <a:rPr lang="en-GB" sz="9500" b="1" dirty="0">
                <a:solidFill>
                  <a:schemeClr val="bg1"/>
                </a:solidFill>
                <a:latin typeface="Anton" pitchFamily="2" charset="77"/>
              </a:rPr>
            </a:br>
            <a:r>
              <a:rPr lang="en-GB" sz="9500" b="1" dirty="0">
                <a:solidFill>
                  <a:schemeClr val="bg1"/>
                </a:solidFill>
                <a:latin typeface="Anton" pitchFamily="2" charset="77"/>
              </a:rPr>
              <a:t>COMMUNICATIONS</a:t>
            </a:r>
            <a:br>
              <a:rPr lang="en-GB" sz="9500" b="1" dirty="0">
                <a:solidFill>
                  <a:schemeClr val="bg1"/>
                </a:solidFill>
                <a:latin typeface="Anton" pitchFamily="2" charset="77"/>
              </a:rPr>
            </a:br>
            <a:r>
              <a:rPr lang="en-GB" sz="9500" b="1" dirty="0">
                <a:solidFill>
                  <a:schemeClr val="bg1"/>
                </a:solidFill>
                <a:latin typeface="Anton" pitchFamily="2" charset="77"/>
              </a:rPr>
              <a:t>GUIDE</a:t>
            </a:r>
            <a:endParaRPr lang="en-US" sz="9500" dirty="0">
              <a:solidFill>
                <a:schemeClr val="bg1"/>
              </a:solidFill>
              <a:latin typeface="Anton" pitchFamily="2" charset="77"/>
            </a:endParaRPr>
          </a:p>
        </p:txBody>
      </p:sp>
      <p:sp>
        <p:nvSpPr>
          <p:cNvPr id="10" name="TextBox 9">
            <a:extLst>
              <a:ext uri="{FF2B5EF4-FFF2-40B4-BE49-F238E27FC236}">
                <a16:creationId xmlns:a16="http://schemas.microsoft.com/office/drawing/2014/main" id="{9084C50E-7224-9E43-A467-A3082260A12F}"/>
              </a:ext>
            </a:extLst>
          </p:cNvPr>
          <p:cNvSpPr txBox="1"/>
          <p:nvPr/>
        </p:nvSpPr>
        <p:spPr>
          <a:xfrm>
            <a:off x="2109508" y="6037141"/>
            <a:ext cx="7972981" cy="353943"/>
          </a:xfrm>
          <a:prstGeom prst="rect">
            <a:avLst/>
          </a:prstGeom>
          <a:noFill/>
        </p:spPr>
        <p:txBody>
          <a:bodyPr wrap="square" rtlCol="0">
            <a:spAutoFit/>
          </a:bodyPr>
          <a:lstStyle/>
          <a:p>
            <a:pPr lvl="0" algn="ctr"/>
            <a:r>
              <a:rPr lang="en-GB" sz="1700" cap="all" dirty="0">
                <a:solidFill>
                  <a:schemeClr val="bg1"/>
                </a:solidFill>
                <a:latin typeface="Overpass" pitchFamily="2" charset="77"/>
              </a:rPr>
              <a:t>How to talk </a:t>
            </a:r>
            <a:r>
              <a:rPr lang="en-GB" sz="1700" cap="all" dirty="0" err="1">
                <a:solidFill>
                  <a:schemeClr val="bg1"/>
                </a:solidFill>
                <a:latin typeface="Overpass" pitchFamily="2" charset="77"/>
              </a:rPr>
              <a:t>Movember</a:t>
            </a:r>
            <a:r>
              <a:rPr lang="en-GB" sz="1700" cap="all" dirty="0">
                <a:solidFill>
                  <a:schemeClr val="bg1"/>
                </a:solidFill>
                <a:latin typeface="Overpass" pitchFamily="2" charset="77"/>
              </a:rPr>
              <a:t> at work </a:t>
            </a:r>
            <a:endParaRPr lang="en-GB" sz="1700" dirty="0">
              <a:solidFill>
                <a:schemeClr val="bg1"/>
              </a:solidFill>
              <a:latin typeface="Overpass" pitchFamily="2" charset="77"/>
            </a:endParaRPr>
          </a:p>
        </p:txBody>
      </p:sp>
      <p:pic>
        <p:nvPicPr>
          <p:cNvPr id="17" name="Picture 16">
            <a:extLst>
              <a:ext uri="{FF2B5EF4-FFF2-40B4-BE49-F238E27FC236}">
                <a16:creationId xmlns:a16="http://schemas.microsoft.com/office/drawing/2014/main" id="{0D40A1AD-70ED-44A2-8EBE-F38FAC85C4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0060" y="829667"/>
            <a:ext cx="3252560" cy="2302287"/>
          </a:xfrm>
          <a:prstGeom prst="rect">
            <a:avLst/>
          </a:prstGeom>
        </p:spPr>
      </p:pic>
    </p:spTree>
    <p:custDataLst>
      <p:tags r:id="rId1"/>
    </p:custDataLst>
    <p:extLst>
      <p:ext uri="{BB962C8B-B14F-4D97-AF65-F5344CB8AC3E}">
        <p14:creationId xmlns:p14="http://schemas.microsoft.com/office/powerpoint/2010/main" val="265550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E8082-06E4-E88B-68B9-5A6FF2D8F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5" name="Rounded Rectangle 4">
            <a:extLst>
              <a:ext uri="{FF2B5EF4-FFF2-40B4-BE49-F238E27FC236}">
                <a16:creationId xmlns:a16="http://schemas.microsoft.com/office/drawing/2014/main" id="{3A13CD06-2DFA-A88F-882A-81DDE4554F00}"/>
              </a:ext>
            </a:extLst>
          </p:cNvPr>
          <p:cNvSpPr/>
          <p:nvPr/>
        </p:nvSpPr>
        <p:spPr>
          <a:xfrm>
            <a:off x="560442" y="2684204"/>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1069775" y="2797715"/>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MESSAGE 01</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560442" y="3329631"/>
            <a:ext cx="2462980" cy="3052118"/>
          </a:xfrm>
          <a:prstGeom prst="rect">
            <a:avLst/>
          </a:prstGeom>
        </p:spPr>
        <p:txBody>
          <a:bodyPr vert="horz" wrap="square" lIns="0" tIns="12700" rIns="0" bIns="0" rtlCol="0">
            <a:spAutoFit/>
          </a:bodyPr>
          <a:lstStyle/>
          <a:p>
            <a:pPr marL="13970" marR="5080" indent="-1905">
              <a:spcBef>
                <a:spcPts val="100"/>
              </a:spcBef>
              <a:spcAft>
                <a:spcPts val="600"/>
              </a:spcAft>
            </a:pPr>
            <a:r>
              <a:rPr lang="en-AU" sz="1200" b="1" spc="-10" dirty="0">
                <a:latin typeface="Overpass-Light"/>
                <a:cs typeface="Overpass-Light"/>
              </a:rPr>
              <a:t>Welcome to the team</a:t>
            </a:r>
          </a:p>
          <a:p>
            <a:pPr marL="13970" marR="5080" indent="-1905">
              <a:spcBef>
                <a:spcPts val="100"/>
              </a:spcBef>
              <a:spcAft>
                <a:spcPts val="600"/>
              </a:spcAft>
            </a:pPr>
            <a:r>
              <a:rPr lang="en-AU" sz="1200" spc="-10" dirty="0">
                <a:latin typeface="Overpass-Light"/>
                <a:cs typeface="Overpass-Light"/>
              </a:rPr>
              <a:t>Welcome to the team everyone! Stoked to have you on board for Movember 2025. Things are about to get hairy and I can’t wait. If you haven’t already, make sure you jump into your Mo Space, upload a photo, update that bio and set your fundraising goal. </a:t>
            </a:r>
          </a:p>
          <a:p>
            <a:pPr marL="13970" marR="5080" indent="-1905">
              <a:spcBef>
                <a:spcPts val="100"/>
              </a:spcBef>
              <a:spcAft>
                <a:spcPts val="600"/>
              </a:spcAft>
            </a:pPr>
            <a:r>
              <a:rPr lang="en-AU" sz="1200" spc="-10" dirty="0">
                <a:latin typeface="Overpass-Light"/>
                <a:cs typeface="Overpass-Light"/>
              </a:rPr>
              <a:t>Better yet, recruit another workmate to join us! Remember that all funds you raise will help to change the face of men’s health for the men in your lives you love and care about. </a:t>
            </a:r>
          </a:p>
          <a:p>
            <a:pPr marL="13970" marR="5080" indent="-1905">
              <a:spcBef>
                <a:spcPts val="100"/>
              </a:spcBef>
              <a:spcAft>
                <a:spcPts val="600"/>
              </a:spcAft>
            </a:pPr>
            <a:endParaRPr lang="en-AU" sz="1200" spc="-10" dirty="0" err="1">
              <a:latin typeface="Overpass-Light"/>
              <a:cs typeface="Overpass-Light"/>
            </a:endParaRPr>
          </a:p>
        </p:txBody>
      </p:sp>
      <p:sp>
        <p:nvSpPr>
          <p:cNvPr id="12" name="Rounded Rectangle 11">
            <a:extLst>
              <a:ext uri="{FF2B5EF4-FFF2-40B4-BE49-F238E27FC236}">
                <a16:creationId xmlns:a16="http://schemas.microsoft.com/office/drawing/2014/main" id="{71A1A781-1DC2-AAFA-6695-5D3707C599F1}"/>
              </a:ext>
            </a:extLst>
          </p:cNvPr>
          <p:cNvSpPr/>
          <p:nvPr/>
        </p:nvSpPr>
        <p:spPr>
          <a:xfrm>
            <a:off x="3436182" y="2684204"/>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8">
            <a:extLst>
              <a:ext uri="{FF2B5EF4-FFF2-40B4-BE49-F238E27FC236}">
                <a16:creationId xmlns:a16="http://schemas.microsoft.com/office/drawing/2014/main" id="{933C8EE2-3CEE-16A3-1518-CB8518F1BAE6}"/>
              </a:ext>
            </a:extLst>
          </p:cNvPr>
          <p:cNvSpPr txBox="1"/>
          <p:nvPr/>
        </p:nvSpPr>
        <p:spPr>
          <a:xfrm>
            <a:off x="3945515" y="2797715"/>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MESSAGE 02</a:t>
            </a:r>
            <a:endParaRPr sz="1400" dirty="0">
              <a:latin typeface="Overpass-ExtraBold"/>
              <a:cs typeface="Overpass-ExtraBold"/>
            </a:endParaRPr>
          </a:p>
        </p:txBody>
      </p:sp>
      <p:sp>
        <p:nvSpPr>
          <p:cNvPr id="14" name="object 9">
            <a:extLst>
              <a:ext uri="{FF2B5EF4-FFF2-40B4-BE49-F238E27FC236}">
                <a16:creationId xmlns:a16="http://schemas.microsoft.com/office/drawing/2014/main" id="{73EA6F75-E4BB-A1CF-BFDD-176D425D04E1}"/>
              </a:ext>
            </a:extLst>
          </p:cNvPr>
          <p:cNvSpPr txBox="1"/>
          <p:nvPr/>
        </p:nvSpPr>
        <p:spPr>
          <a:xfrm>
            <a:off x="3436182" y="3329631"/>
            <a:ext cx="2462980" cy="268278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b="1" spc="-10" dirty="0">
                <a:latin typeface="Overpass-Light"/>
                <a:cs typeface="Overpass-Light"/>
              </a:rPr>
              <a:t>Keep it up</a:t>
            </a:r>
          </a:p>
          <a:p>
            <a:pPr marL="13970" marR="5080" indent="-1905">
              <a:spcBef>
                <a:spcPts val="100"/>
              </a:spcBef>
              <a:spcAft>
                <a:spcPts val="600"/>
              </a:spcAft>
            </a:pPr>
            <a:r>
              <a:rPr lang="en-AU" sz="1200" b="1" spc="-10" dirty="0">
                <a:solidFill>
                  <a:srgbClr val="FF0000"/>
                </a:solidFill>
                <a:latin typeface="Overpass-Light"/>
                <a:cs typeface="Overpass-Light"/>
              </a:rPr>
              <a:t>(adjust depending on how </a:t>
            </a:r>
            <a:br>
              <a:rPr lang="en-AU" sz="1200" b="1" spc="-10" dirty="0">
                <a:solidFill>
                  <a:srgbClr val="FF0000"/>
                </a:solidFill>
                <a:latin typeface="Overpass-Light"/>
                <a:cs typeface="Overpass-Light"/>
              </a:rPr>
            </a:br>
            <a:r>
              <a:rPr lang="en-AU" sz="1200" b="1" spc="-10" dirty="0">
                <a:solidFill>
                  <a:srgbClr val="FF0000"/>
                </a:solidFill>
                <a:latin typeface="Overpass-Light"/>
                <a:cs typeface="Overpass-Light"/>
              </a:rPr>
              <a:t>your team is taking part)</a:t>
            </a:r>
          </a:p>
          <a:p>
            <a:pPr marL="13970" marR="5080" indent="-1905">
              <a:spcBef>
                <a:spcPts val="100"/>
              </a:spcBef>
              <a:spcAft>
                <a:spcPts val="600"/>
              </a:spcAft>
            </a:pPr>
            <a:r>
              <a:rPr lang="en-AU" sz="1200" spc="-10" dirty="0">
                <a:latin typeface="Overpass-Light"/>
                <a:cs typeface="Overpass-Light"/>
              </a:rPr>
              <a:t>Team I am loving seeing these progress updates from all of you.  Plenty of KMs logged and some hairy upper lips beginning to look like they could one day be beautiful moustaches. </a:t>
            </a:r>
          </a:p>
          <a:p>
            <a:pPr marL="13970" marR="5080" indent="-1905">
              <a:spcBef>
                <a:spcPts val="100"/>
              </a:spcBef>
              <a:spcAft>
                <a:spcPts val="600"/>
              </a:spcAft>
            </a:pPr>
            <a:r>
              <a:rPr lang="en-AU" sz="1200" spc="-10" dirty="0">
                <a:latin typeface="Overpass-Light"/>
                <a:cs typeface="Overpass-Light"/>
              </a:rPr>
              <a:t>Keep them coming because your donors love to see them too. Don’t forget we’ve got out event coming up, can’t wait to see you there.</a:t>
            </a:r>
          </a:p>
        </p:txBody>
      </p:sp>
      <p:sp>
        <p:nvSpPr>
          <p:cNvPr id="18" name="Rounded Rectangle 17">
            <a:extLst>
              <a:ext uri="{FF2B5EF4-FFF2-40B4-BE49-F238E27FC236}">
                <a16:creationId xmlns:a16="http://schemas.microsoft.com/office/drawing/2014/main" id="{FFC212F9-C534-FC1B-C031-2D53C92DB690}"/>
              </a:ext>
            </a:extLst>
          </p:cNvPr>
          <p:cNvSpPr/>
          <p:nvPr/>
        </p:nvSpPr>
        <p:spPr>
          <a:xfrm>
            <a:off x="6326671" y="2684204"/>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bject 8">
            <a:extLst>
              <a:ext uri="{FF2B5EF4-FFF2-40B4-BE49-F238E27FC236}">
                <a16:creationId xmlns:a16="http://schemas.microsoft.com/office/drawing/2014/main" id="{B7E3ECDA-1BE5-22D8-CDBD-C29E2BD9C334}"/>
              </a:ext>
            </a:extLst>
          </p:cNvPr>
          <p:cNvSpPr txBox="1"/>
          <p:nvPr/>
        </p:nvSpPr>
        <p:spPr>
          <a:xfrm>
            <a:off x="6836004" y="2797715"/>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MESSAGE 03</a:t>
            </a:r>
            <a:endParaRPr sz="1400" dirty="0">
              <a:latin typeface="Overpass-ExtraBold"/>
              <a:cs typeface="Overpass-ExtraBold"/>
            </a:endParaRPr>
          </a:p>
        </p:txBody>
      </p:sp>
      <p:sp>
        <p:nvSpPr>
          <p:cNvPr id="20" name="object 9">
            <a:extLst>
              <a:ext uri="{FF2B5EF4-FFF2-40B4-BE49-F238E27FC236}">
                <a16:creationId xmlns:a16="http://schemas.microsoft.com/office/drawing/2014/main" id="{693295F9-0D04-544D-01A7-BE9A5FD64156}"/>
              </a:ext>
            </a:extLst>
          </p:cNvPr>
          <p:cNvSpPr txBox="1"/>
          <p:nvPr/>
        </p:nvSpPr>
        <p:spPr>
          <a:xfrm>
            <a:off x="6326671" y="3329631"/>
            <a:ext cx="2462980" cy="240835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b="1" spc="-10" dirty="0">
                <a:latin typeface="Overpass-Light"/>
                <a:cs typeface="Overpass-Light"/>
              </a:rPr>
              <a:t>Thank you, legends</a:t>
            </a:r>
          </a:p>
          <a:p>
            <a:pPr marL="13970" marR="5080" indent="-1905">
              <a:spcBef>
                <a:spcPts val="100"/>
              </a:spcBef>
              <a:spcAft>
                <a:spcPts val="600"/>
              </a:spcAft>
            </a:pPr>
            <a:r>
              <a:rPr lang="en-AU" sz="1200" spc="-10" dirty="0">
                <a:latin typeface="Overpass-Light"/>
                <a:cs typeface="Overpass-Light"/>
              </a:rPr>
              <a:t>Team, I couldn’t be prouder of your efforts this </a:t>
            </a:r>
            <a:r>
              <a:rPr lang="en-AU" sz="1200" spc="-10" dirty="0" err="1">
                <a:latin typeface="Overpass-Light"/>
                <a:cs typeface="Overpass-Light"/>
              </a:rPr>
              <a:t>Movember</a:t>
            </a:r>
            <a:r>
              <a:rPr lang="en-AU" sz="1200" spc="-10" dirty="0">
                <a:latin typeface="Overpass-Light"/>
                <a:cs typeface="Overpass-Light"/>
              </a:rPr>
              <a:t>. We’ve made it. The conversations you’ve started, awareness created and dollars raised will all help support men to lead healthier and longer lives. </a:t>
            </a:r>
          </a:p>
          <a:p>
            <a:pPr marL="13970" marR="5080" indent="-1905">
              <a:spcBef>
                <a:spcPts val="100"/>
              </a:spcBef>
              <a:spcAft>
                <a:spcPts val="600"/>
              </a:spcAft>
            </a:pPr>
            <a:r>
              <a:rPr lang="en-AU" sz="1200" spc="-10" dirty="0">
                <a:latin typeface="Overpass-Light"/>
                <a:cs typeface="Overpass-Light"/>
              </a:rPr>
              <a:t>Don’t forget to chase up those last donations over the next few days and reflect on what a great month it’s been. A big thanks to each and every one of you. </a:t>
            </a:r>
          </a:p>
        </p:txBody>
      </p:sp>
      <p:sp>
        <p:nvSpPr>
          <p:cNvPr id="25" name="TextBox 24">
            <a:extLst>
              <a:ext uri="{FF2B5EF4-FFF2-40B4-BE49-F238E27FC236}">
                <a16:creationId xmlns:a16="http://schemas.microsoft.com/office/drawing/2014/main" id="{7C3ADFBD-1BC1-A10A-4B64-05646B5C9591}"/>
              </a:ext>
            </a:extLst>
          </p:cNvPr>
          <p:cNvSpPr txBox="1"/>
          <p:nvPr/>
        </p:nvSpPr>
        <p:spPr>
          <a:xfrm>
            <a:off x="501448" y="320514"/>
            <a:ext cx="7368387" cy="1446550"/>
          </a:xfrm>
          <a:prstGeom prst="rect">
            <a:avLst/>
          </a:prstGeom>
          <a:noFill/>
        </p:spPr>
        <p:txBody>
          <a:bodyPr wrap="square">
            <a:spAutoFit/>
          </a:bodyPr>
          <a:lstStyle/>
          <a:p>
            <a:r>
              <a:rPr lang="en-AU" sz="2200" spc="-10" dirty="0">
                <a:latin typeface="Lora" panose="02000503000000020004" pitchFamily="2" charset="77"/>
                <a:cs typeface="Overpass-Light"/>
              </a:rPr>
              <a:t>This year we’ve got a new feature in the </a:t>
            </a:r>
            <a:r>
              <a:rPr lang="en-AU" sz="2200" spc="-10" dirty="0" err="1">
                <a:latin typeface="Lora" panose="02000503000000020004" pitchFamily="2" charset="77"/>
                <a:cs typeface="Overpass-Light"/>
              </a:rPr>
              <a:t>Movember</a:t>
            </a:r>
            <a:r>
              <a:rPr lang="en-AU" sz="2200" spc="-10" dirty="0">
                <a:latin typeface="Lora" panose="02000503000000020004" pitchFamily="2" charset="77"/>
                <a:cs typeface="Overpass-Light"/>
              </a:rPr>
              <a:t> app where you can directly message your team. Simply download the </a:t>
            </a:r>
            <a:r>
              <a:rPr lang="en-AU" sz="2200" spc="-10" dirty="0" err="1">
                <a:latin typeface="Lora" panose="02000503000000020004" pitchFamily="2" charset="77"/>
                <a:cs typeface="Overpass-Light"/>
              </a:rPr>
              <a:t>Movember</a:t>
            </a:r>
            <a:r>
              <a:rPr lang="en-AU" sz="2200" spc="-10" dirty="0">
                <a:latin typeface="Lora" panose="02000503000000020004" pitchFamily="2" charset="77"/>
                <a:cs typeface="Overpass-Light"/>
              </a:rPr>
              <a:t> app, login, click on your feed and then hit the speech bubble icon (top right). </a:t>
            </a:r>
            <a:endParaRPr lang="en-US" sz="2200" dirty="0">
              <a:latin typeface="Lora" panose="02000503000000020004" pitchFamily="2" charset="77"/>
            </a:endParaRPr>
          </a:p>
        </p:txBody>
      </p:sp>
      <p:grpSp>
        <p:nvGrpSpPr>
          <p:cNvPr id="17" name="Group 16">
            <a:extLst>
              <a:ext uri="{FF2B5EF4-FFF2-40B4-BE49-F238E27FC236}">
                <a16:creationId xmlns:a16="http://schemas.microsoft.com/office/drawing/2014/main" id="{F55116C5-F9B3-AC43-FFED-5583E24362F2}"/>
              </a:ext>
            </a:extLst>
          </p:cNvPr>
          <p:cNvGrpSpPr/>
          <p:nvPr/>
        </p:nvGrpSpPr>
        <p:grpSpPr>
          <a:xfrm>
            <a:off x="9205864" y="1524272"/>
            <a:ext cx="2462980" cy="4858917"/>
            <a:chOff x="9100934" y="1299422"/>
            <a:chExt cx="2462980" cy="4858917"/>
          </a:xfrm>
        </p:grpSpPr>
        <p:pic>
          <p:nvPicPr>
            <p:cNvPr id="15" name="Picture 14">
              <a:extLst>
                <a:ext uri="{FF2B5EF4-FFF2-40B4-BE49-F238E27FC236}">
                  <a16:creationId xmlns:a16="http://schemas.microsoft.com/office/drawing/2014/main" id="{5642AABC-F877-0D58-B408-74A926722A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0000" t="20645" r="12561" b="8504"/>
            <a:stretch/>
          </p:blipFill>
          <p:spPr>
            <a:xfrm>
              <a:off x="9100934" y="1299422"/>
              <a:ext cx="2462980" cy="4858917"/>
            </a:xfrm>
            <a:prstGeom prst="rect">
              <a:avLst/>
            </a:prstGeom>
          </p:spPr>
        </p:pic>
        <p:grpSp>
          <p:nvGrpSpPr>
            <p:cNvPr id="10" name="Group 9">
              <a:extLst>
                <a:ext uri="{FF2B5EF4-FFF2-40B4-BE49-F238E27FC236}">
                  <a16:creationId xmlns:a16="http://schemas.microsoft.com/office/drawing/2014/main" id="{1BE1F080-73D1-8FF8-543F-40B26FF4C1F1}"/>
                </a:ext>
              </a:extLst>
            </p:cNvPr>
            <p:cNvGrpSpPr/>
            <p:nvPr/>
          </p:nvGrpSpPr>
          <p:grpSpPr>
            <a:xfrm>
              <a:off x="9330789" y="1668695"/>
              <a:ext cx="2063430" cy="3848399"/>
              <a:chOff x="9213891" y="1706942"/>
              <a:chExt cx="2534179" cy="4726369"/>
            </a:xfrm>
          </p:grpSpPr>
          <p:pic>
            <p:nvPicPr>
              <p:cNvPr id="4" name="Picture 3" descr="A person in front of a tower&#10;&#10;Description automatically generated">
                <a:extLst>
                  <a:ext uri="{FF2B5EF4-FFF2-40B4-BE49-F238E27FC236}">
                    <a16:creationId xmlns:a16="http://schemas.microsoft.com/office/drawing/2014/main" id="{91678DD9-EF0F-FCB8-45EB-6097A826E5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17158" y="1706942"/>
                <a:ext cx="2530912" cy="4561690"/>
              </a:xfrm>
              <a:prstGeom prst="rect">
                <a:avLst/>
              </a:prstGeom>
            </p:spPr>
          </p:pic>
          <p:pic>
            <p:nvPicPr>
              <p:cNvPr id="9" name="Picture 8">
                <a:extLst>
                  <a:ext uri="{FF2B5EF4-FFF2-40B4-BE49-F238E27FC236}">
                    <a16:creationId xmlns:a16="http://schemas.microsoft.com/office/drawing/2014/main" id="{4FC0AD92-B457-342B-A566-FD44E46D6BD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13891" y="2517589"/>
                <a:ext cx="2530915" cy="3915722"/>
              </a:xfrm>
              <a:prstGeom prst="rect">
                <a:avLst/>
              </a:prstGeom>
            </p:spPr>
          </p:pic>
        </p:grpSp>
        <p:pic>
          <p:nvPicPr>
            <p:cNvPr id="16" name="Picture 15" descr="A person in front of a tower&#10;&#10;Description automatically generated">
              <a:extLst>
                <a:ext uri="{FF2B5EF4-FFF2-40B4-BE49-F238E27FC236}">
                  <a16:creationId xmlns:a16="http://schemas.microsoft.com/office/drawing/2014/main" id="{6E3FB473-128D-0BBB-EC13-E6E0CA54760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330791" y="5517093"/>
              <a:ext cx="2062800" cy="413875"/>
            </a:xfrm>
            <a:prstGeom prst="rect">
              <a:avLst/>
            </a:prstGeom>
          </p:spPr>
        </p:pic>
      </p:grpSp>
    </p:spTree>
    <p:custDataLst>
      <p:tags r:id="rId1"/>
    </p:custDataLst>
    <p:extLst>
      <p:ext uri="{BB962C8B-B14F-4D97-AF65-F5344CB8AC3E}">
        <p14:creationId xmlns:p14="http://schemas.microsoft.com/office/powerpoint/2010/main" val="117330398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DC610-B62A-7505-EA53-EE1F1248FA83}"/>
              </a:ext>
            </a:extLst>
          </p:cNvPr>
          <p:cNvPicPr>
            <a:picLocks noChangeAspect="1"/>
          </p:cNvPicPr>
          <p:nvPr/>
        </p:nvPicPr>
        <p:blipFill>
          <a:blip r:embed="rId3" cstate="email">
            <a:alphaModFix amt="79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56" y="240"/>
            <a:ext cx="12191144" cy="6857520"/>
          </a:xfrm>
          <a:prstGeom prst="rect">
            <a:avLst/>
          </a:prstGeom>
        </p:spPr>
      </p:pic>
      <p:pic>
        <p:nvPicPr>
          <p:cNvPr id="12" name="Picture 11" descr="Background pattern&#10;&#10;Description automatically generated">
            <a:extLst>
              <a:ext uri="{FF2B5EF4-FFF2-40B4-BE49-F238E27FC236}">
                <a16:creationId xmlns:a16="http://schemas.microsoft.com/office/drawing/2014/main" id="{62747A82-3E9B-D14A-6F8A-A11BE2989081}"/>
              </a:ext>
            </a:extLst>
          </p:cNvPr>
          <p:cNvPicPr>
            <a:picLocks noChangeAspect="1"/>
          </p:cNvPicPr>
          <p:nvPr/>
        </p:nvPicPr>
        <p:blipFill rotWithShape="1">
          <a:blip r:embed="rId5" cstate="email">
            <a:alphaModFix amt="10000"/>
            <a:extLst>
              <a:ext uri="{28A0092B-C50C-407E-A947-70E740481C1C}">
                <a14:useLocalDpi xmlns:a14="http://schemas.microsoft.com/office/drawing/2010/main"/>
              </a:ext>
            </a:extLst>
          </a:blip>
          <a:srcRect/>
          <a:stretch/>
        </p:blipFill>
        <p:spPr>
          <a:xfrm>
            <a:off x="0" y="241"/>
            <a:ext cx="12191144" cy="6857520"/>
          </a:xfrm>
          <a:prstGeom prst="rect">
            <a:avLst/>
          </a:prstGeom>
        </p:spPr>
      </p:pic>
      <p:sp>
        <p:nvSpPr>
          <p:cNvPr id="2" name="TextBox 1">
            <a:extLst>
              <a:ext uri="{FF2B5EF4-FFF2-40B4-BE49-F238E27FC236}">
                <a16:creationId xmlns:a16="http://schemas.microsoft.com/office/drawing/2014/main" id="{881ABE87-0022-8F40-90F8-563AB8189F8B}"/>
              </a:ext>
            </a:extLst>
          </p:cNvPr>
          <p:cNvSpPr txBox="1"/>
          <p:nvPr/>
        </p:nvSpPr>
        <p:spPr>
          <a:xfrm>
            <a:off x="1422729" y="3208725"/>
            <a:ext cx="9346544" cy="1200778"/>
          </a:xfrm>
          <a:prstGeom prst="rect">
            <a:avLst/>
          </a:prstGeom>
          <a:noFill/>
        </p:spPr>
        <p:txBody>
          <a:bodyPr wrap="square" rtlCol="0" anchor="ctr">
            <a:spAutoFit/>
          </a:bodyPr>
          <a:lstStyle/>
          <a:p>
            <a:pPr algn="ctr">
              <a:lnSpc>
                <a:spcPct val="80000"/>
              </a:lnSpc>
            </a:pPr>
            <a:r>
              <a:rPr lang="en-AU" sz="8799" b="1" dirty="0">
                <a:solidFill>
                  <a:schemeClr val="bg1"/>
                </a:solidFill>
                <a:latin typeface="Anton" pitchFamily="2" charset="77"/>
              </a:rPr>
              <a:t>EMAILS</a:t>
            </a:r>
            <a:endParaRPr lang="en-GB" sz="8799" b="1" dirty="0">
              <a:solidFill>
                <a:schemeClr val="bg1"/>
              </a:solidFill>
              <a:latin typeface="Anton" pitchFamily="2" charset="77"/>
            </a:endParaRPr>
          </a:p>
        </p:txBody>
      </p:sp>
    </p:spTree>
    <p:extLst>
      <p:ext uri="{BB962C8B-B14F-4D97-AF65-F5344CB8AC3E}">
        <p14:creationId xmlns:p14="http://schemas.microsoft.com/office/powerpoint/2010/main" val="412241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42C05D-BFEF-4B19-7479-5A77129325AB}"/>
              </a:ext>
            </a:extLst>
          </p:cNvPr>
          <p:cNvSpPr/>
          <p:nvPr/>
        </p:nvSpPr>
        <p:spPr>
          <a:xfrm>
            <a:off x="60960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B61ADE-2002-7EC5-E91C-BDE631C7A689}"/>
              </a:ext>
            </a:extLst>
          </p:cNvPr>
          <p:cNvSpPr txBox="1"/>
          <p:nvPr/>
        </p:nvSpPr>
        <p:spPr>
          <a:xfrm>
            <a:off x="359985" y="4795841"/>
            <a:ext cx="5231345" cy="1835952"/>
          </a:xfrm>
          <a:prstGeom prst="rect">
            <a:avLst/>
          </a:prstGeom>
          <a:noFill/>
        </p:spPr>
        <p:txBody>
          <a:bodyPr wrap="square" rtlCol="0" anchor="b">
            <a:spAutoFit/>
          </a:bodyPr>
          <a:lstStyle/>
          <a:p>
            <a:pPr>
              <a:lnSpc>
                <a:spcPct val="80000"/>
              </a:lnSpc>
            </a:pPr>
            <a:r>
              <a:rPr lang="en-GB" sz="7000" b="1" dirty="0">
                <a:latin typeface="Anton" pitchFamily="2" charset="77"/>
              </a:rPr>
              <a:t>HOW TO USE THESE EMAILS</a:t>
            </a:r>
          </a:p>
        </p:txBody>
      </p:sp>
      <p:cxnSp>
        <p:nvCxnSpPr>
          <p:cNvPr id="8" name="Straight Connector 7">
            <a:extLst>
              <a:ext uri="{FF2B5EF4-FFF2-40B4-BE49-F238E27FC236}">
                <a16:creationId xmlns:a16="http://schemas.microsoft.com/office/drawing/2014/main" id="{BD367CF6-5220-6C5B-272D-6620DE609396}"/>
              </a:ext>
            </a:extLst>
          </p:cNvPr>
          <p:cNvCxnSpPr>
            <a:cxnSpLocks/>
          </p:cNvCxnSpPr>
          <p:nvPr/>
        </p:nvCxnSpPr>
        <p:spPr>
          <a:xfrm flipH="1">
            <a:off x="506531" y="3084182"/>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E4D53D-49F0-4625-410E-7E3A5E3578EF}"/>
              </a:ext>
            </a:extLst>
          </p:cNvPr>
          <p:cNvCxnSpPr>
            <a:cxnSpLocks/>
          </p:cNvCxnSpPr>
          <p:nvPr/>
        </p:nvCxnSpPr>
        <p:spPr>
          <a:xfrm flipH="1">
            <a:off x="2652154" y="1672489"/>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D9E97F-8718-B45E-C860-B15954A7C218}"/>
              </a:ext>
            </a:extLst>
          </p:cNvPr>
          <p:cNvCxnSpPr>
            <a:cxnSpLocks/>
          </p:cNvCxnSpPr>
          <p:nvPr/>
        </p:nvCxnSpPr>
        <p:spPr>
          <a:xfrm flipH="1">
            <a:off x="544111" y="1672489"/>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855B86-0A42-BF96-4C20-97758050975F}"/>
              </a:ext>
            </a:extLst>
          </p:cNvPr>
          <p:cNvSpPr txBox="1"/>
          <p:nvPr/>
        </p:nvSpPr>
        <p:spPr>
          <a:xfrm>
            <a:off x="404180" y="453248"/>
            <a:ext cx="4155113" cy="3756991"/>
          </a:xfrm>
          <a:prstGeom prst="rect">
            <a:avLst/>
          </a:prstGeom>
          <a:noFill/>
        </p:spPr>
        <p:txBody>
          <a:bodyPr wrap="square" lIns="91440" tIns="45720" rIns="91440" bIns="45720" numCol="2" spcCol="360000" anchor="t">
            <a:spAutoFit/>
          </a:bodyPr>
          <a:lstStyle/>
          <a:p>
            <a:pPr>
              <a:lnSpc>
                <a:spcPct val="107000"/>
              </a:lnSpc>
              <a:spcAft>
                <a:spcPts val="900"/>
              </a:spcAft>
            </a:pPr>
            <a:r>
              <a:rPr lang="en-US" sz="1200" b="1" dirty="0">
                <a:latin typeface="Overpass Light" panose="00000400000000000000" pitchFamily="2" charset="0"/>
              </a:rPr>
              <a:t>The dates mentioned </a:t>
            </a:r>
            <a:br>
              <a:rPr lang="en-US" sz="1200" b="1" dirty="0">
                <a:latin typeface="Overpass Light" panose="00000400000000000000" pitchFamily="2" charset="0"/>
              </a:rPr>
            </a:br>
            <a:r>
              <a:rPr lang="en-US" sz="1200" b="1" dirty="0">
                <a:latin typeface="Overpass Light" panose="00000400000000000000" pitchFamily="2" charset="0"/>
              </a:rPr>
              <a:t>are purely suggestions </a:t>
            </a:r>
            <a:br>
              <a:rPr lang="en-US" sz="1200" b="1" dirty="0">
                <a:latin typeface="Overpass Light" panose="00000400000000000000" pitchFamily="2" charset="0"/>
              </a:rPr>
            </a:br>
            <a:r>
              <a:rPr lang="en-US" sz="1200" b="1" dirty="0">
                <a:latin typeface="Overpass Light" panose="00000400000000000000" pitchFamily="2" charset="0"/>
              </a:rPr>
              <a:t>– feel free to send your emails whenever works best for you.  </a:t>
            </a:r>
          </a:p>
          <a:p>
            <a:pPr>
              <a:lnSpc>
                <a:spcPct val="107000"/>
              </a:lnSpc>
              <a:spcAft>
                <a:spcPts val="900"/>
              </a:spcAft>
            </a:pPr>
            <a:endParaRPr lang="en-US" sz="1200" b="1" dirty="0">
              <a:latin typeface="Overpass Light" panose="00000400000000000000" pitchFamily="2" charset="0"/>
            </a:endParaRPr>
          </a:p>
          <a:p>
            <a:pPr>
              <a:lnSpc>
                <a:spcPct val="107000"/>
              </a:lnSpc>
              <a:spcAft>
                <a:spcPts val="900"/>
              </a:spcAft>
            </a:pPr>
            <a:r>
              <a:rPr lang="en-US" sz="1200" b="1" dirty="0">
                <a:latin typeface="Overpass Light" panose="00000400000000000000" pitchFamily="2" charset="0"/>
              </a:rPr>
              <a:t>We encourage you to </a:t>
            </a:r>
            <a:br>
              <a:rPr lang="en-US" sz="1200" b="1" dirty="0">
                <a:latin typeface="Overpass Light" panose="00000400000000000000" pitchFamily="2" charset="0"/>
              </a:rPr>
            </a:br>
            <a:r>
              <a:rPr lang="en-US" sz="1200" b="1" dirty="0">
                <a:latin typeface="Overpass Light" panose="00000400000000000000" pitchFamily="2" charset="0"/>
              </a:rPr>
              <a:t>edit the messages to reflect the needs, goals, strategy, and all-round vibe of your audience. </a:t>
            </a:r>
          </a:p>
          <a:p>
            <a:pPr>
              <a:lnSpc>
                <a:spcPct val="107000"/>
              </a:lnSpc>
              <a:spcAft>
                <a:spcPts val="900"/>
              </a:spcAft>
            </a:pPr>
            <a:endParaRPr lang="en-US" sz="1200" b="1" dirty="0">
              <a:latin typeface="Overpass Light" panose="00000400000000000000" pitchFamily="2" charset="0"/>
            </a:endParaRPr>
          </a:p>
          <a:p>
            <a:pPr>
              <a:lnSpc>
                <a:spcPct val="107000"/>
              </a:lnSpc>
              <a:spcAft>
                <a:spcPts val="900"/>
              </a:spcAft>
            </a:pPr>
            <a:r>
              <a:rPr lang="en-US" sz="1200" b="1" dirty="0">
                <a:latin typeface="Overpass Light" panose="00000400000000000000" pitchFamily="2" charset="0"/>
              </a:rPr>
              <a:t>Feel free to use as many or as few of the templates as you’d like – they’re yours to make your own.</a:t>
            </a:r>
          </a:p>
          <a:p>
            <a:pPr>
              <a:lnSpc>
                <a:spcPct val="107000"/>
              </a:lnSpc>
              <a:spcAft>
                <a:spcPts val="900"/>
              </a:spcAft>
            </a:pPr>
            <a:r>
              <a:rPr lang="en-US" sz="1200" b="1" dirty="0">
                <a:latin typeface="Overpass Light" panose="00000400000000000000" pitchFamily="2" charset="0"/>
              </a:rPr>
              <a:t>To email a list of last year’s team members go to your team Mo Space, click ‘recruit and manage’, then ‘invite’.</a:t>
            </a:r>
          </a:p>
          <a:p>
            <a:pPr>
              <a:lnSpc>
                <a:spcPct val="107000"/>
              </a:lnSpc>
              <a:spcAft>
                <a:spcPts val="900"/>
              </a:spcAft>
            </a:pPr>
            <a:endParaRPr lang="en-US" sz="1200" b="1" dirty="0">
              <a:latin typeface="Overpass Light" panose="00000400000000000000" pitchFamily="2" charset="0"/>
            </a:endParaRPr>
          </a:p>
          <a:p>
            <a:pPr>
              <a:lnSpc>
                <a:spcPct val="107000"/>
              </a:lnSpc>
              <a:spcAft>
                <a:spcPts val="900"/>
              </a:spcAft>
            </a:pPr>
            <a:r>
              <a:rPr lang="en-US" sz="1200" b="1" dirty="0">
                <a:latin typeface="Overpass Light" panose="00000400000000000000" pitchFamily="2" charset="0"/>
              </a:rPr>
              <a:t>PS. don’t forget to check out our e-signatures and other resources you might like to add to your emails</a:t>
            </a:r>
            <a:r>
              <a:rPr lang="en-US" sz="1200" b="1" dirty="0">
                <a:latin typeface="Overpass Light" panose="00000400000000000000" pitchFamily="2" charset="0"/>
                <a:hlinkClick r:id="rId4"/>
              </a:rPr>
              <a:t> </a:t>
            </a:r>
            <a:r>
              <a:rPr lang="en-US" sz="1200" b="1" u="sng" dirty="0">
                <a:latin typeface="Overpass Light" panose="00000400000000000000" pitchFamily="2" charset="0"/>
                <a:hlinkClick r:id="rId4"/>
              </a:rPr>
              <a:t>here</a:t>
            </a:r>
            <a:r>
              <a:rPr lang="en-US" sz="1200" b="1" u="sng" dirty="0">
                <a:latin typeface="Overpass Light" panose="00000400000000000000" pitchFamily="2" charset="0"/>
              </a:rPr>
              <a:t>.</a:t>
            </a:r>
          </a:p>
          <a:p>
            <a:pPr>
              <a:lnSpc>
                <a:spcPct val="107000"/>
              </a:lnSpc>
              <a:spcAft>
                <a:spcPts val="900"/>
              </a:spcAft>
            </a:pPr>
            <a:endParaRPr lang="en-US" sz="1200" b="1" dirty="0" err="1">
              <a:latin typeface="Overpass Light" panose="00000400000000000000" pitchFamily="2" charset="0"/>
            </a:endParaRPr>
          </a:p>
        </p:txBody>
      </p:sp>
      <p:cxnSp>
        <p:nvCxnSpPr>
          <p:cNvPr id="20" name="Straight Connector 19">
            <a:extLst>
              <a:ext uri="{FF2B5EF4-FFF2-40B4-BE49-F238E27FC236}">
                <a16:creationId xmlns:a16="http://schemas.microsoft.com/office/drawing/2014/main" id="{86E80C51-20AE-A07B-A5CA-1F2A5563F7C0}"/>
              </a:ext>
            </a:extLst>
          </p:cNvPr>
          <p:cNvCxnSpPr>
            <a:cxnSpLocks/>
          </p:cNvCxnSpPr>
          <p:nvPr/>
        </p:nvCxnSpPr>
        <p:spPr>
          <a:xfrm>
            <a:off x="6610662" y="1349115"/>
            <a:ext cx="50217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bject 8">
            <a:extLst>
              <a:ext uri="{FF2B5EF4-FFF2-40B4-BE49-F238E27FC236}">
                <a16:creationId xmlns:a16="http://schemas.microsoft.com/office/drawing/2014/main" id="{93200DC5-C933-7C2D-402F-5B68A40760FF}"/>
              </a:ext>
            </a:extLst>
          </p:cNvPr>
          <p:cNvSpPr txBox="1"/>
          <p:nvPr/>
        </p:nvSpPr>
        <p:spPr>
          <a:xfrm>
            <a:off x="6610662" y="524666"/>
            <a:ext cx="1199213" cy="443711"/>
          </a:xfrm>
          <a:prstGeom prst="rect">
            <a:avLst/>
          </a:prstGeom>
        </p:spPr>
        <p:txBody>
          <a:bodyPr vert="horz" wrap="square" lIns="0" tIns="12700" rIns="0" bIns="0" rtlCol="0">
            <a:spAutoFit/>
          </a:bodyPr>
          <a:lstStyle/>
          <a:p>
            <a:pPr marL="12700">
              <a:lnSpc>
                <a:spcPct val="100000"/>
              </a:lnSpc>
              <a:spcBef>
                <a:spcPts val="100"/>
              </a:spcBef>
            </a:pPr>
            <a:r>
              <a:rPr lang="en-AU" sz="1400" b="1" dirty="0">
                <a:solidFill>
                  <a:schemeClr val="bg1"/>
                </a:solidFill>
                <a:latin typeface="Overpass-ExtraBold"/>
                <a:cs typeface="Overpass-ExtraBold"/>
              </a:rPr>
              <a:t>SUGGESTED SEND DATE</a:t>
            </a:r>
            <a:endParaRPr lang="en-AU" sz="1400" dirty="0">
              <a:solidFill>
                <a:schemeClr val="bg1"/>
              </a:solidFill>
              <a:latin typeface="Overpass-ExtraBold"/>
              <a:cs typeface="Overpass-ExtraBold"/>
            </a:endParaRPr>
          </a:p>
        </p:txBody>
      </p:sp>
      <p:sp>
        <p:nvSpPr>
          <p:cNvPr id="23" name="object 9">
            <a:extLst>
              <a:ext uri="{FF2B5EF4-FFF2-40B4-BE49-F238E27FC236}">
                <a16:creationId xmlns:a16="http://schemas.microsoft.com/office/drawing/2014/main" id="{F9442040-288C-CA59-3717-C3EFE9782D71}"/>
              </a:ext>
            </a:extLst>
          </p:cNvPr>
          <p:cNvSpPr txBox="1"/>
          <p:nvPr/>
        </p:nvSpPr>
        <p:spPr>
          <a:xfrm>
            <a:off x="6610662" y="1537374"/>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MID OCTOBER</a:t>
            </a:r>
          </a:p>
        </p:txBody>
      </p:sp>
      <p:sp>
        <p:nvSpPr>
          <p:cNvPr id="24" name="object 8">
            <a:extLst>
              <a:ext uri="{FF2B5EF4-FFF2-40B4-BE49-F238E27FC236}">
                <a16:creationId xmlns:a16="http://schemas.microsoft.com/office/drawing/2014/main" id="{B6E70E0A-8D4E-5F27-2FED-A2DAE7629C33}"/>
              </a:ext>
            </a:extLst>
          </p:cNvPr>
          <p:cNvSpPr txBox="1"/>
          <p:nvPr/>
        </p:nvSpPr>
        <p:spPr>
          <a:xfrm>
            <a:off x="7937510" y="524666"/>
            <a:ext cx="1086572" cy="228268"/>
          </a:xfrm>
          <a:prstGeom prst="rect">
            <a:avLst/>
          </a:prstGeom>
        </p:spPr>
        <p:txBody>
          <a:bodyPr vert="horz" wrap="square" lIns="0" tIns="12700" rIns="0" bIns="0" rtlCol="0">
            <a:spAutoFit/>
          </a:bodyPr>
          <a:lstStyle/>
          <a:p>
            <a:pPr marL="12700">
              <a:lnSpc>
                <a:spcPct val="100000"/>
              </a:lnSpc>
              <a:spcBef>
                <a:spcPts val="100"/>
              </a:spcBef>
            </a:pPr>
            <a:r>
              <a:rPr lang="en-AU" sz="1400" b="1" dirty="0">
                <a:solidFill>
                  <a:schemeClr val="bg1"/>
                </a:solidFill>
                <a:latin typeface="Overpass-ExtraBold"/>
                <a:cs typeface="Overpass-ExtraBold"/>
              </a:rPr>
              <a:t>SUBJECT</a:t>
            </a:r>
            <a:endParaRPr lang="en-AU" sz="1400" dirty="0">
              <a:solidFill>
                <a:schemeClr val="bg1"/>
              </a:solidFill>
              <a:latin typeface="Overpass-ExtraBold"/>
              <a:cs typeface="Overpass-ExtraBold"/>
            </a:endParaRPr>
          </a:p>
        </p:txBody>
      </p:sp>
      <p:sp>
        <p:nvSpPr>
          <p:cNvPr id="26" name="object 9">
            <a:extLst>
              <a:ext uri="{FF2B5EF4-FFF2-40B4-BE49-F238E27FC236}">
                <a16:creationId xmlns:a16="http://schemas.microsoft.com/office/drawing/2014/main" id="{2455C807-C249-2C29-35E8-9CEB514FE43F}"/>
              </a:ext>
            </a:extLst>
          </p:cNvPr>
          <p:cNvSpPr txBox="1"/>
          <p:nvPr/>
        </p:nvSpPr>
        <p:spPr>
          <a:xfrm>
            <a:off x="7937509" y="1537374"/>
            <a:ext cx="1086572" cy="56682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Join our </a:t>
            </a:r>
            <a:r>
              <a:rPr lang="en-AU" sz="1200" spc="-10" dirty="0" err="1">
                <a:solidFill>
                  <a:schemeClr val="bg1"/>
                </a:solidFill>
                <a:latin typeface="Overpass-Light"/>
                <a:cs typeface="Overpass-Light"/>
              </a:rPr>
              <a:t>Movember</a:t>
            </a:r>
            <a:r>
              <a:rPr lang="en-AU" sz="1200" spc="-10" dirty="0">
                <a:solidFill>
                  <a:schemeClr val="bg1"/>
                </a:solidFill>
                <a:latin typeface="Overpass-Light"/>
                <a:cs typeface="Overpass-Light"/>
              </a:rPr>
              <a:t> team</a:t>
            </a:r>
          </a:p>
        </p:txBody>
      </p:sp>
      <p:sp>
        <p:nvSpPr>
          <p:cNvPr id="28" name="object 8">
            <a:extLst>
              <a:ext uri="{FF2B5EF4-FFF2-40B4-BE49-F238E27FC236}">
                <a16:creationId xmlns:a16="http://schemas.microsoft.com/office/drawing/2014/main" id="{70B8969B-B189-323B-D934-EEE223C25C70}"/>
              </a:ext>
            </a:extLst>
          </p:cNvPr>
          <p:cNvSpPr txBox="1"/>
          <p:nvPr/>
        </p:nvSpPr>
        <p:spPr>
          <a:xfrm>
            <a:off x="9277772" y="524666"/>
            <a:ext cx="1199213" cy="659155"/>
          </a:xfrm>
          <a:prstGeom prst="rect">
            <a:avLst/>
          </a:prstGeom>
        </p:spPr>
        <p:txBody>
          <a:bodyPr vert="horz" wrap="square" lIns="0" tIns="12700" rIns="0" bIns="0" rtlCol="0">
            <a:spAutoFit/>
          </a:bodyPr>
          <a:lstStyle/>
          <a:p>
            <a:pPr marL="12700">
              <a:lnSpc>
                <a:spcPct val="100000"/>
              </a:lnSpc>
              <a:spcBef>
                <a:spcPts val="100"/>
              </a:spcBef>
            </a:pPr>
            <a:r>
              <a:rPr lang="en-AU" sz="1400" b="1" dirty="0">
                <a:solidFill>
                  <a:schemeClr val="bg1"/>
                </a:solidFill>
                <a:latin typeface="Overpass-ExtraBold"/>
                <a:cs typeface="Overpass-ExtraBold"/>
              </a:rPr>
              <a:t>WHO YOU MIGHT SEND THIS TO</a:t>
            </a:r>
            <a:endParaRPr lang="en-AU" sz="1400" dirty="0">
              <a:solidFill>
                <a:schemeClr val="bg1"/>
              </a:solidFill>
              <a:latin typeface="Overpass-ExtraBold"/>
              <a:cs typeface="Overpass-ExtraBold"/>
            </a:endParaRPr>
          </a:p>
        </p:txBody>
      </p:sp>
      <p:sp>
        <p:nvSpPr>
          <p:cNvPr id="30" name="object 9">
            <a:extLst>
              <a:ext uri="{FF2B5EF4-FFF2-40B4-BE49-F238E27FC236}">
                <a16:creationId xmlns:a16="http://schemas.microsoft.com/office/drawing/2014/main" id="{CDCABDE9-F78C-E516-F46E-12B740014719}"/>
              </a:ext>
            </a:extLst>
          </p:cNvPr>
          <p:cNvSpPr txBox="1"/>
          <p:nvPr/>
        </p:nvSpPr>
        <p:spPr>
          <a:xfrm>
            <a:off x="9277772" y="1537373"/>
            <a:ext cx="930532" cy="566803"/>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The masses, the more the merrier </a:t>
            </a:r>
          </a:p>
        </p:txBody>
      </p:sp>
      <p:sp>
        <p:nvSpPr>
          <p:cNvPr id="31" name="object 8">
            <a:extLst>
              <a:ext uri="{FF2B5EF4-FFF2-40B4-BE49-F238E27FC236}">
                <a16:creationId xmlns:a16="http://schemas.microsoft.com/office/drawing/2014/main" id="{3B064D37-AC68-8E4F-A03F-4E60A969978B}"/>
              </a:ext>
            </a:extLst>
          </p:cNvPr>
          <p:cNvSpPr txBox="1"/>
          <p:nvPr/>
        </p:nvSpPr>
        <p:spPr>
          <a:xfrm>
            <a:off x="10675495" y="524666"/>
            <a:ext cx="1199213" cy="228268"/>
          </a:xfrm>
          <a:prstGeom prst="rect">
            <a:avLst/>
          </a:prstGeom>
        </p:spPr>
        <p:txBody>
          <a:bodyPr vert="horz" wrap="square" lIns="0" tIns="12700" rIns="0" bIns="0" rtlCol="0">
            <a:spAutoFit/>
          </a:bodyPr>
          <a:lstStyle/>
          <a:p>
            <a:pPr marL="12700">
              <a:lnSpc>
                <a:spcPct val="100000"/>
              </a:lnSpc>
              <a:spcBef>
                <a:spcPts val="100"/>
              </a:spcBef>
            </a:pPr>
            <a:r>
              <a:rPr lang="en-AU" sz="1400" b="1" dirty="0">
                <a:solidFill>
                  <a:schemeClr val="bg1"/>
                </a:solidFill>
                <a:latin typeface="Overpass-ExtraBold"/>
                <a:cs typeface="Overpass-ExtraBold"/>
              </a:rPr>
              <a:t>THEME</a:t>
            </a:r>
            <a:endParaRPr lang="en-AU" sz="1400" dirty="0">
              <a:solidFill>
                <a:schemeClr val="bg1"/>
              </a:solidFill>
              <a:latin typeface="Overpass-ExtraBold"/>
              <a:cs typeface="Overpass-ExtraBold"/>
            </a:endParaRPr>
          </a:p>
        </p:txBody>
      </p:sp>
      <p:sp>
        <p:nvSpPr>
          <p:cNvPr id="32" name="object 9">
            <a:extLst>
              <a:ext uri="{FF2B5EF4-FFF2-40B4-BE49-F238E27FC236}">
                <a16:creationId xmlns:a16="http://schemas.microsoft.com/office/drawing/2014/main" id="{7F87F79A-41A5-D111-DEAD-96DADA372CF9}"/>
              </a:ext>
            </a:extLst>
          </p:cNvPr>
          <p:cNvSpPr txBox="1"/>
          <p:nvPr/>
        </p:nvSpPr>
        <p:spPr>
          <a:xfrm>
            <a:off x="10675495" y="1537373"/>
            <a:ext cx="930532" cy="56682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Join us </a:t>
            </a:r>
            <a:br>
              <a:rPr lang="en-AU" sz="1200" spc="-10" dirty="0">
                <a:solidFill>
                  <a:schemeClr val="bg1"/>
                </a:solidFill>
                <a:latin typeface="Overpass-Light"/>
                <a:cs typeface="Overpass-Light"/>
              </a:rPr>
            </a:br>
            <a:r>
              <a:rPr lang="en-AU" sz="1200" spc="-10" dirty="0">
                <a:solidFill>
                  <a:schemeClr val="bg1"/>
                </a:solidFill>
                <a:latin typeface="Overpass-Light"/>
                <a:cs typeface="Overpass-Light"/>
              </a:rPr>
              <a:t>and what is </a:t>
            </a:r>
            <a:r>
              <a:rPr lang="en-AU" sz="1200" spc="-10" dirty="0" err="1">
                <a:solidFill>
                  <a:schemeClr val="bg1"/>
                </a:solidFill>
                <a:latin typeface="Overpass-Light"/>
                <a:cs typeface="Overpass-Light"/>
              </a:rPr>
              <a:t>Movember</a:t>
            </a:r>
            <a:endParaRPr lang="en-AU" sz="1200" spc="-10" dirty="0">
              <a:solidFill>
                <a:schemeClr val="bg1"/>
              </a:solidFill>
              <a:latin typeface="Overpass-Light"/>
              <a:cs typeface="Overpass-Light"/>
            </a:endParaRPr>
          </a:p>
        </p:txBody>
      </p:sp>
      <p:cxnSp>
        <p:nvCxnSpPr>
          <p:cNvPr id="33" name="Straight Connector 32">
            <a:extLst>
              <a:ext uri="{FF2B5EF4-FFF2-40B4-BE49-F238E27FC236}">
                <a16:creationId xmlns:a16="http://schemas.microsoft.com/office/drawing/2014/main" id="{D569C178-3A47-E444-5DAC-E578C45C7264}"/>
              </a:ext>
            </a:extLst>
          </p:cNvPr>
          <p:cNvCxnSpPr>
            <a:cxnSpLocks/>
          </p:cNvCxnSpPr>
          <p:nvPr/>
        </p:nvCxnSpPr>
        <p:spPr>
          <a:xfrm>
            <a:off x="6610662" y="2281004"/>
            <a:ext cx="502170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bject 9">
            <a:extLst>
              <a:ext uri="{FF2B5EF4-FFF2-40B4-BE49-F238E27FC236}">
                <a16:creationId xmlns:a16="http://schemas.microsoft.com/office/drawing/2014/main" id="{43332963-CF59-CAF2-AE36-A276B8F80184}"/>
              </a:ext>
            </a:extLst>
          </p:cNvPr>
          <p:cNvSpPr txBox="1"/>
          <p:nvPr/>
        </p:nvSpPr>
        <p:spPr>
          <a:xfrm>
            <a:off x="6610662" y="2436220"/>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LATE OCTOBER</a:t>
            </a:r>
          </a:p>
        </p:txBody>
      </p:sp>
      <p:sp>
        <p:nvSpPr>
          <p:cNvPr id="35" name="object 9">
            <a:extLst>
              <a:ext uri="{FF2B5EF4-FFF2-40B4-BE49-F238E27FC236}">
                <a16:creationId xmlns:a16="http://schemas.microsoft.com/office/drawing/2014/main" id="{A7090AAB-8477-D1B0-B219-9A176C7007CE}"/>
              </a:ext>
            </a:extLst>
          </p:cNvPr>
          <p:cNvSpPr txBox="1"/>
          <p:nvPr/>
        </p:nvSpPr>
        <p:spPr>
          <a:xfrm>
            <a:off x="7937509" y="2436220"/>
            <a:ext cx="1086572"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Ready, set, Mo!</a:t>
            </a:r>
          </a:p>
        </p:txBody>
      </p:sp>
      <p:sp>
        <p:nvSpPr>
          <p:cNvPr id="36" name="object 9">
            <a:extLst>
              <a:ext uri="{FF2B5EF4-FFF2-40B4-BE49-F238E27FC236}">
                <a16:creationId xmlns:a16="http://schemas.microsoft.com/office/drawing/2014/main" id="{68690F5F-D9B6-E2A1-69F3-9E37707537EF}"/>
              </a:ext>
            </a:extLst>
          </p:cNvPr>
          <p:cNvSpPr txBox="1"/>
          <p:nvPr/>
        </p:nvSpPr>
        <p:spPr>
          <a:xfrm>
            <a:off x="9277771" y="2436219"/>
            <a:ext cx="1199213" cy="112082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The masses, make sure you include a last push to previous team members of last year too</a:t>
            </a:r>
          </a:p>
        </p:txBody>
      </p:sp>
      <p:sp>
        <p:nvSpPr>
          <p:cNvPr id="37" name="object 9">
            <a:extLst>
              <a:ext uri="{FF2B5EF4-FFF2-40B4-BE49-F238E27FC236}">
                <a16:creationId xmlns:a16="http://schemas.microsoft.com/office/drawing/2014/main" id="{7D747636-A12D-44C2-D57B-5C5E5EE5D54A}"/>
              </a:ext>
            </a:extLst>
          </p:cNvPr>
          <p:cNvSpPr txBox="1"/>
          <p:nvPr/>
        </p:nvSpPr>
        <p:spPr>
          <a:xfrm>
            <a:off x="10675495" y="2436219"/>
            <a:ext cx="930532" cy="56682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Last change to join the team</a:t>
            </a:r>
          </a:p>
        </p:txBody>
      </p:sp>
      <p:cxnSp>
        <p:nvCxnSpPr>
          <p:cNvPr id="38" name="Straight Connector 37">
            <a:extLst>
              <a:ext uri="{FF2B5EF4-FFF2-40B4-BE49-F238E27FC236}">
                <a16:creationId xmlns:a16="http://schemas.microsoft.com/office/drawing/2014/main" id="{49EBEF82-DA9D-E47F-FB8E-BD70E0158989}"/>
              </a:ext>
            </a:extLst>
          </p:cNvPr>
          <p:cNvCxnSpPr>
            <a:cxnSpLocks/>
          </p:cNvCxnSpPr>
          <p:nvPr/>
        </p:nvCxnSpPr>
        <p:spPr>
          <a:xfrm>
            <a:off x="6610662" y="3711725"/>
            <a:ext cx="502170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bject 9">
            <a:extLst>
              <a:ext uri="{FF2B5EF4-FFF2-40B4-BE49-F238E27FC236}">
                <a16:creationId xmlns:a16="http://schemas.microsoft.com/office/drawing/2014/main" id="{0A492AB2-BDF6-C0A8-902A-AF4C780C03A8}"/>
              </a:ext>
            </a:extLst>
          </p:cNvPr>
          <p:cNvSpPr txBox="1"/>
          <p:nvPr/>
        </p:nvSpPr>
        <p:spPr>
          <a:xfrm>
            <a:off x="6607022" y="3854438"/>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1ST NOVEMBER</a:t>
            </a:r>
          </a:p>
        </p:txBody>
      </p:sp>
      <p:sp>
        <p:nvSpPr>
          <p:cNvPr id="40" name="object 9">
            <a:extLst>
              <a:ext uri="{FF2B5EF4-FFF2-40B4-BE49-F238E27FC236}">
                <a16:creationId xmlns:a16="http://schemas.microsoft.com/office/drawing/2014/main" id="{8E6AC4AB-7F1F-8F89-9F46-C1E78CE8982A}"/>
              </a:ext>
            </a:extLst>
          </p:cNvPr>
          <p:cNvSpPr txBox="1"/>
          <p:nvPr/>
        </p:nvSpPr>
        <p:spPr>
          <a:xfrm>
            <a:off x="7933869" y="3854438"/>
            <a:ext cx="1086572" cy="38215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Things are getting hairy</a:t>
            </a:r>
          </a:p>
        </p:txBody>
      </p:sp>
      <p:sp>
        <p:nvSpPr>
          <p:cNvPr id="41" name="object 9">
            <a:extLst>
              <a:ext uri="{FF2B5EF4-FFF2-40B4-BE49-F238E27FC236}">
                <a16:creationId xmlns:a16="http://schemas.microsoft.com/office/drawing/2014/main" id="{A0DBDB03-D8C1-47EF-7B78-22359883F0A0}"/>
              </a:ext>
            </a:extLst>
          </p:cNvPr>
          <p:cNvSpPr txBox="1"/>
          <p:nvPr/>
        </p:nvSpPr>
        <p:spPr>
          <a:xfrm>
            <a:off x="9274131" y="3854437"/>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Your team</a:t>
            </a:r>
          </a:p>
        </p:txBody>
      </p:sp>
      <p:sp>
        <p:nvSpPr>
          <p:cNvPr id="42" name="object 9">
            <a:extLst>
              <a:ext uri="{FF2B5EF4-FFF2-40B4-BE49-F238E27FC236}">
                <a16:creationId xmlns:a16="http://schemas.microsoft.com/office/drawing/2014/main" id="{1D1C182E-AAB9-B9E9-A67C-9DC2C55D1265}"/>
              </a:ext>
            </a:extLst>
          </p:cNvPr>
          <p:cNvSpPr txBox="1"/>
          <p:nvPr/>
        </p:nvSpPr>
        <p:spPr>
          <a:xfrm>
            <a:off x="10671855" y="3854437"/>
            <a:ext cx="930532" cy="38215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Week one wrap</a:t>
            </a:r>
          </a:p>
        </p:txBody>
      </p:sp>
      <p:cxnSp>
        <p:nvCxnSpPr>
          <p:cNvPr id="43" name="Straight Connector 42">
            <a:extLst>
              <a:ext uri="{FF2B5EF4-FFF2-40B4-BE49-F238E27FC236}">
                <a16:creationId xmlns:a16="http://schemas.microsoft.com/office/drawing/2014/main" id="{BB0475A8-FADD-E439-6629-0274F83A736C}"/>
              </a:ext>
            </a:extLst>
          </p:cNvPr>
          <p:cNvCxnSpPr>
            <a:cxnSpLocks/>
          </p:cNvCxnSpPr>
          <p:nvPr/>
        </p:nvCxnSpPr>
        <p:spPr>
          <a:xfrm>
            <a:off x="6607022" y="4380437"/>
            <a:ext cx="502170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bject 9">
            <a:extLst>
              <a:ext uri="{FF2B5EF4-FFF2-40B4-BE49-F238E27FC236}">
                <a16:creationId xmlns:a16="http://schemas.microsoft.com/office/drawing/2014/main" id="{2261D8D3-D9CF-B021-C3B9-02DA3456FB31}"/>
              </a:ext>
            </a:extLst>
          </p:cNvPr>
          <p:cNvSpPr txBox="1"/>
          <p:nvPr/>
        </p:nvSpPr>
        <p:spPr>
          <a:xfrm>
            <a:off x="6614302" y="4528079"/>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MID NOVEMBER</a:t>
            </a:r>
          </a:p>
        </p:txBody>
      </p:sp>
      <p:sp>
        <p:nvSpPr>
          <p:cNvPr id="45" name="object 9">
            <a:extLst>
              <a:ext uri="{FF2B5EF4-FFF2-40B4-BE49-F238E27FC236}">
                <a16:creationId xmlns:a16="http://schemas.microsoft.com/office/drawing/2014/main" id="{5E73787B-0891-4CE9-26FB-3631D11B5931}"/>
              </a:ext>
            </a:extLst>
          </p:cNvPr>
          <p:cNvSpPr txBox="1"/>
          <p:nvPr/>
        </p:nvSpPr>
        <p:spPr>
          <a:xfrm>
            <a:off x="7941149" y="4528079"/>
            <a:ext cx="1086572"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Halfway there </a:t>
            </a:r>
          </a:p>
        </p:txBody>
      </p:sp>
      <p:sp>
        <p:nvSpPr>
          <p:cNvPr id="46" name="object 9">
            <a:extLst>
              <a:ext uri="{FF2B5EF4-FFF2-40B4-BE49-F238E27FC236}">
                <a16:creationId xmlns:a16="http://schemas.microsoft.com/office/drawing/2014/main" id="{1EDC1065-762D-807E-01F2-7877D0636BFD}"/>
              </a:ext>
            </a:extLst>
          </p:cNvPr>
          <p:cNvSpPr txBox="1"/>
          <p:nvPr/>
        </p:nvSpPr>
        <p:spPr>
          <a:xfrm>
            <a:off x="9281411" y="4528078"/>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Your team</a:t>
            </a:r>
          </a:p>
        </p:txBody>
      </p:sp>
      <p:sp>
        <p:nvSpPr>
          <p:cNvPr id="47" name="object 9">
            <a:extLst>
              <a:ext uri="{FF2B5EF4-FFF2-40B4-BE49-F238E27FC236}">
                <a16:creationId xmlns:a16="http://schemas.microsoft.com/office/drawing/2014/main" id="{E4475510-348D-889C-D824-46EEF9B300A0}"/>
              </a:ext>
            </a:extLst>
          </p:cNvPr>
          <p:cNvSpPr txBox="1"/>
          <p:nvPr/>
        </p:nvSpPr>
        <p:spPr>
          <a:xfrm>
            <a:off x="10679135" y="4528078"/>
            <a:ext cx="1152880"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We’re halfway</a:t>
            </a:r>
          </a:p>
        </p:txBody>
      </p:sp>
      <p:cxnSp>
        <p:nvCxnSpPr>
          <p:cNvPr id="48" name="Straight Connector 47">
            <a:extLst>
              <a:ext uri="{FF2B5EF4-FFF2-40B4-BE49-F238E27FC236}">
                <a16:creationId xmlns:a16="http://schemas.microsoft.com/office/drawing/2014/main" id="{61FDFD45-F435-EB26-966E-444005C142D1}"/>
              </a:ext>
            </a:extLst>
          </p:cNvPr>
          <p:cNvCxnSpPr>
            <a:cxnSpLocks/>
          </p:cNvCxnSpPr>
          <p:nvPr/>
        </p:nvCxnSpPr>
        <p:spPr>
          <a:xfrm>
            <a:off x="6614302" y="4874198"/>
            <a:ext cx="502170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bject 9">
            <a:extLst>
              <a:ext uri="{FF2B5EF4-FFF2-40B4-BE49-F238E27FC236}">
                <a16:creationId xmlns:a16="http://schemas.microsoft.com/office/drawing/2014/main" id="{A7DBD480-32CE-350F-F4EC-849ACFA931C4}"/>
              </a:ext>
            </a:extLst>
          </p:cNvPr>
          <p:cNvSpPr txBox="1"/>
          <p:nvPr/>
        </p:nvSpPr>
        <p:spPr>
          <a:xfrm>
            <a:off x="6603382" y="5013806"/>
            <a:ext cx="1199213" cy="38215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LATE NOVEMBER</a:t>
            </a:r>
          </a:p>
        </p:txBody>
      </p:sp>
      <p:sp>
        <p:nvSpPr>
          <p:cNvPr id="50" name="object 9">
            <a:extLst>
              <a:ext uri="{FF2B5EF4-FFF2-40B4-BE49-F238E27FC236}">
                <a16:creationId xmlns:a16="http://schemas.microsoft.com/office/drawing/2014/main" id="{B70C8D3E-880A-B7AC-5B4B-0E00C4EC0B51}"/>
              </a:ext>
            </a:extLst>
          </p:cNvPr>
          <p:cNvSpPr txBox="1"/>
          <p:nvPr/>
        </p:nvSpPr>
        <p:spPr>
          <a:xfrm>
            <a:off x="7930228" y="5013806"/>
            <a:ext cx="1199213" cy="56682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You’re changing the face of men’s health</a:t>
            </a:r>
          </a:p>
        </p:txBody>
      </p:sp>
      <p:sp>
        <p:nvSpPr>
          <p:cNvPr id="51" name="object 9">
            <a:extLst>
              <a:ext uri="{FF2B5EF4-FFF2-40B4-BE49-F238E27FC236}">
                <a16:creationId xmlns:a16="http://schemas.microsoft.com/office/drawing/2014/main" id="{01E1119C-EA46-4AB4-D5DB-A01CEED1FA15}"/>
              </a:ext>
            </a:extLst>
          </p:cNvPr>
          <p:cNvSpPr txBox="1"/>
          <p:nvPr/>
        </p:nvSpPr>
        <p:spPr>
          <a:xfrm>
            <a:off x="9270491" y="5013805"/>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Your team</a:t>
            </a:r>
          </a:p>
        </p:txBody>
      </p:sp>
      <p:sp>
        <p:nvSpPr>
          <p:cNvPr id="52" name="object 9">
            <a:extLst>
              <a:ext uri="{FF2B5EF4-FFF2-40B4-BE49-F238E27FC236}">
                <a16:creationId xmlns:a16="http://schemas.microsoft.com/office/drawing/2014/main" id="{727450BA-06D5-CD7A-C203-22ADEBE4408E}"/>
              </a:ext>
            </a:extLst>
          </p:cNvPr>
          <p:cNvSpPr txBox="1"/>
          <p:nvPr/>
        </p:nvSpPr>
        <p:spPr>
          <a:xfrm>
            <a:off x="10668215" y="5013805"/>
            <a:ext cx="930532"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One last push</a:t>
            </a:r>
          </a:p>
        </p:txBody>
      </p:sp>
      <p:cxnSp>
        <p:nvCxnSpPr>
          <p:cNvPr id="53" name="Straight Connector 52">
            <a:extLst>
              <a:ext uri="{FF2B5EF4-FFF2-40B4-BE49-F238E27FC236}">
                <a16:creationId xmlns:a16="http://schemas.microsoft.com/office/drawing/2014/main" id="{93A5EF10-B284-1B39-F7F1-6FAEC2EC34BD}"/>
              </a:ext>
            </a:extLst>
          </p:cNvPr>
          <p:cNvCxnSpPr>
            <a:cxnSpLocks/>
          </p:cNvCxnSpPr>
          <p:nvPr/>
        </p:nvCxnSpPr>
        <p:spPr>
          <a:xfrm>
            <a:off x="6614302" y="5715537"/>
            <a:ext cx="502170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object 9">
            <a:extLst>
              <a:ext uri="{FF2B5EF4-FFF2-40B4-BE49-F238E27FC236}">
                <a16:creationId xmlns:a16="http://schemas.microsoft.com/office/drawing/2014/main" id="{6139E0B6-3ECB-4361-D17D-91DC13BE7811}"/>
              </a:ext>
            </a:extLst>
          </p:cNvPr>
          <p:cNvSpPr txBox="1"/>
          <p:nvPr/>
        </p:nvSpPr>
        <p:spPr>
          <a:xfrm>
            <a:off x="6603382" y="5855145"/>
            <a:ext cx="1199213" cy="38215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EARLY DECEMBER</a:t>
            </a:r>
          </a:p>
        </p:txBody>
      </p:sp>
      <p:sp>
        <p:nvSpPr>
          <p:cNvPr id="55" name="object 9">
            <a:extLst>
              <a:ext uri="{FF2B5EF4-FFF2-40B4-BE49-F238E27FC236}">
                <a16:creationId xmlns:a16="http://schemas.microsoft.com/office/drawing/2014/main" id="{644F076A-E94A-D496-39AE-F8CD0A68E3AA}"/>
              </a:ext>
            </a:extLst>
          </p:cNvPr>
          <p:cNvSpPr txBox="1"/>
          <p:nvPr/>
        </p:nvSpPr>
        <p:spPr>
          <a:xfrm>
            <a:off x="7930228" y="5855145"/>
            <a:ext cx="1199213" cy="19749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Thank you</a:t>
            </a:r>
          </a:p>
        </p:txBody>
      </p:sp>
      <p:sp>
        <p:nvSpPr>
          <p:cNvPr id="56" name="object 9">
            <a:extLst>
              <a:ext uri="{FF2B5EF4-FFF2-40B4-BE49-F238E27FC236}">
                <a16:creationId xmlns:a16="http://schemas.microsoft.com/office/drawing/2014/main" id="{E1B14C56-646A-3F44-87AF-73E7581EE5ED}"/>
              </a:ext>
            </a:extLst>
          </p:cNvPr>
          <p:cNvSpPr txBox="1"/>
          <p:nvPr/>
        </p:nvSpPr>
        <p:spPr>
          <a:xfrm>
            <a:off x="9270491" y="5855144"/>
            <a:ext cx="1206493" cy="56682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Your team (better yet, shout out to the masses).</a:t>
            </a:r>
          </a:p>
        </p:txBody>
      </p:sp>
      <p:sp>
        <p:nvSpPr>
          <p:cNvPr id="57" name="object 9">
            <a:extLst>
              <a:ext uri="{FF2B5EF4-FFF2-40B4-BE49-F238E27FC236}">
                <a16:creationId xmlns:a16="http://schemas.microsoft.com/office/drawing/2014/main" id="{6FB2B448-2377-F542-AD19-54589CF5A2C3}"/>
              </a:ext>
            </a:extLst>
          </p:cNvPr>
          <p:cNvSpPr txBox="1"/>
          <p:nvPr/>
        </p:nvSpPr>
        <p:spPr>
          <a:xfrm>
            <a:off x="10668215" y="5855144"/>
            <a:ext cx="1152880" cy="382156"/>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solidFill>
                  <a:schemeClr val="bg1"/>
                </a:solidFill>
                <a:latin typeface="Overpass-Light"/>
                <a:cs typeface="Overpass-Light"/>
              </a:rPr>
              <a:t>Thanks for </a:t>
            </a:r>
            <a:r>
              <a:rPr lang="en-AU" sz="1200" spc="-10" dirty="0" err="1">
                <a:solidFill>
                  <a:schemeClr val="bg1"/>
                </a:solidFill>
                <a:latin typeface="Overpass-Light"/>
                <a:cs typeface="Overpass-Light"/>
              </a:rPr>
              <a:t>Mo’ing</a:t>
            </a:r>
            <a:r>
              <a:rPr lang="en-AU" sz="1200" spc="-10" dirty="0">
                <a:solidFill>
                  <a:schemeClr val="bg1"/>
                </a:solidFill>
                <a:latin typeface="Overpass-Light"/>
                <a:cs typeface="Overpass-Light"/>
              </a:rPr>
              <a:t> with us</a:t>
            </a:r>
          </a:p>
        </p:txBody>
      </p:sp>
    </p:spTree>
    <p:custDataLst>
      <p:tags r:id="rId1"/>
    </p:custDataLst>
    <p:extLst>
      <p:ext uri="{BB962C8B-B14F-4D97-AF65-F5344CB8AC3E}">
        <p14:creationId xmlns:p14="http://schemas.microsoft.com/office/powerpoint/2010/main" val="164517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01</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2" y="1495450"/>
            <a:ext cx="5279579" cy="964367"/>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dirty="0">
                <a:latin typeface="Overpass-Light"/>
                <a:cs typeface="Overpass-Light"/>
              </a:rPr>
              <a:t>JOIN OUR </a:t>
            </a:r>
            <a:br>
              <a:rPr lang="en-AU" sz="1400" spc="-10" dirty="0">
                <a:latin typeface="Overpass-Light"/>
                <a:cs typeface="Overpass-Light"/>
              </a:rPr>
            </a:br>
            <a:r>
              <a:rPr lang="en-AU" sz="1400" spc="-10" dirty="0">
                <a:latin typeface="Overpass-Light"/>
                <a:cs typeface="Overpass-Light"/>
              </a:rPr>
              <a:t>MOVEMBER TEAM</a:t>
            </a: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9">
            <a:extLst>
              <a:ext uri="{FF2B5EF4-FFF2-40B4-BE49-F238E27FC236}">
                <a16:creationId xmlns:a16="http://schemas.microsoft.com/office/drawing/2014/main" id="{61868EF6-C602-3CDE-5397-7A746114B803}"/>
              </a:ext>
            </a:extLst>
          </p:cNvPr>
          <p:cNvSpPr txBox="1"/>
          <p:nvPr/>
        </p:nvSpPr>
        <p:spPr>
          <a:xfrm>
            <a:off x="4002374" y="707636"/>
            <a:ext cx="7570031" cy="5806718"/>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latin typeface="Overpass-Light"/>
                <a:cs typeface="Overpass-Light"/>
              </a:rPr>
              <a:t>Hi team,</a:t>
            </a:r>
          </a:p>
          <a:p>
            <a:pPr marL="13970" marR="5080" indent="-1905">
              <a:spcBef>
                <a:spcPts val="100"/>
              </a:spcBef>
              <a:spcAft>
                <a:spcPts val="600"/>
              </a:spcAft>
            </a:pPr>
            <a:r>
              <a:rPr lang="en-AU" sz="1200" spc="-10" dirty="0">
                <a:latin typeface="Overpass-Light"/>
                <a:cs typeface="Overpass-Light"/>
              </a:rPr>
              <a:t>The month formerly known as November is nearly upon us and the Mo is calling.</a:t>
            </a:r>
          </a:p>
          <a:p>
            <a:pPr marL="13970" marR="5080" indent="-1905">
              <a:spcBef>
                <a:spcPts val="100"/>
              </a:spcBef>
              <a:spcAft>
                <a:spcPts val="1200"/>
              </a:spcAft>
            </a:pPr>
            <a:r>
              <a:rPr lang="en-AU" sz="1200" spc="-10" dirty="0">
                <a:latin typeface="Overpass-Light"/>
                <a:cs typeface="Overpass-Light"/>
              </a:rPr>
              <a:t>We’d love to have you join our </a:t>
            </a:r>
            <a:r>
              <a:rPr lang="en-AU" sz="1200" spc="-10" dirty="0" err="1">
                <a:latin typeface="Overpass-Light"/>
                <a:cs typeface="Overpass-Light"/>
              </a:rPr>
              <a:t>Movember</a:t>
            </a:r>
            <a:r>
              <a:rPr lang="en-AU" sz="1200" spc="-10" dirty="0">
                <a:latin typeface="Overpass-Light"/>
                <a:cs typeface="Overpass-Light"/>
              </a:rPr>
              <a:t> team this year. The campaign is so much more than growing moustaches and anyone can be involved. It’s about supporting the men in our lives we care about to lead healthier, longer lives.</a:t>
            </a:r>
          </a:p>
          <a:p>
            <a:pPr marL="13970" marR="5080" indent="-1905">
              <a:spcBef>
                <a:spcPts val="100"/>
              </a:spcBef>
              <a:spcAft>
                <a:spcPts val="600"/>
              </a:spcAft>
            </a:pPr>
            <a:r>
              <a:rPr lang="en-AU" sz="1200" b="1" spc="-10" dirty="0">
                <a:latin typeface="Overpass-Light"/>
                <a:cs typeface="Overpass-Light"/>
              </a:rPr>
              <a:t>WHAT IS MOVEMBER?</a:t>
            </a:r>
          </a:p>
          <a:p>
            <a:pPr marL="13970" marR="5080" indent="-1905">
              <a:spcBef>
                <a:spcPts val="100"/>
              </a:spcBef>
              <a:spcAft>
                <a:spcPts val="600"/>
              </a:spcAft>
            </a:pPr>
            <a:r>
              <a:rPr lang="en-AU" sz="1200" spc="-10" dirty="0" err="1">
                <a:latin typeface="Overpass-Light"/>
                <a:cs typeface="Overpass-Light"/>
              </a:rPr>
              <a:t>Movember</a:t>
            </a:r>
            <a:r>
              <a:rPr lang="en-AU" sz="1200" spc="-10" dirty="0">
                <a:latin typeface="Overpass-Light"/>
                <a:cs typeface="Overpass-Light"/>
              </a:rPr>
              <a:t> is the leading global charity changing the face of men’s health. They exist to stop men dying too young by tackling some of the most complex health issues facing men today – mental health, suicide, prostate cancer and testicular cancer. </a:t>
            </a:r>
          </a:p>
          <a:p>
            <a:pPr marL="13970" marR="5080" indent="-1905">
              <a:spcBef>
                <a:spcPts val="100"/>
              </a:spcBef>
              <a:spcAft>
                <a:spcPts val="1200"/>
              </a:spcAft>
            </a:pPr>
            <a:r>
              <a:rPr lang="en-AU" sz="1200" spc="-10" dirty="0">
                <a:latin typeface="Overpass-Light"/>
                <a:cs typeface="Overpass-Light"/>
              </a:rPr>
              <a:t>On average, men are dying 4.5 years earlier than women, and for largely preventable reasons. We want to do something about that.</a:t>
            </a:r>
          </a:p>
          <a:p>
            <a:pPr marL="13970" marR="5080" indent="-1905">
              <a:spcBef>
                <a:spcPts val="100"/>
              </a:spcBef>
              <a:spcAft>
                <a:spcPts val="600"/>
              </a:spcAft>
            </a:pPr>
            <a:r>
              <a:rPr lang="en-AU" sz="1200" b="1" spc="-10" dirty="0">
                <a:latin typeface="Overpass-Light"/>
                <a:cs typeface="Overpass-Light"/>
              </a:rPr>
              <a:t>HOW TO GET INVOLVED</a:t>
            </a:r>
          </a:p>
          <a:p>
            <a:pPr marL="13970" marR="5080" indent="-1905">
              <a:spcBef>
                <a:spcPts val="100"/>
              </a:spcBef>
              <a:spcAft>
                <a:spcPts val="600"/>
              </a:spcAft>
            </a:pPr>
            <a:r>
              <a:rPr lang="en-AU" sz="1200" b="1" spc="-10" dirty="0">
                <a:latin typeface="Overpass-Light"/>
                <a:cs typeface="Overpass-Light"/>
              </a:rPr>
              <a:t>Grow a Mo. </a:t>
            </a:r>
            <a:r>
              <a:rPr lang="en-AU" sz="1200" spc="-10" dirty="0">
                <a:latin typeface="Overpass-Light"/>
                <a:cs typeface="Overpass-Light"/>
              </a:rPr>
              <a:t>Even if you can’t grow a showstopper, don’t worry: the worst moustaches start the best conversations.</a:t>
            </a:r>
          </a:p>
          <a:p>
            <a:pPr marL="13970" marR="5080" indent="-1905">
              <a:spcBef>
                <a:spcPts val="100"/>
              </a:spcBef>
              <a:spcAft>
                <a:spcPts val="600"/>
              </a:spcAft>
            </a:pPr>
            <a:r>
              <a:rPr lang="en-AU" sz="1200" b="1" spc="-10" dirty="0">
                <a:latin typeface="Overpass-Light"/>
                <a:cs typeface="Overpass-Light"/>
              </a:rPr>
              <a:t>Make a Move. </a:t>
            </a:r>
            <a:r>
              <a:rPr lang="en-AU" sz="1200" spc="-10" dirty="0">
                <a:latin typeface="Overpass-Light"/>
                <a:cs typeface="Overpass-Light"/>
              </a:rPr>
              <a:t>Run or walk 60kms over the month of </a:t>
            </a:r>
            <a:r>
              <a:rPr lang="en-AU" sz="1200" spc="-10" dirty="0" err="1">
                <a:latin typeface="Overpass-Light"/>
                <a:cs typeface="Overpass-Light"/>
              </a:rPr>
              <a:t>Movember</a:t>
            </a:r>
            <a:r>
              <a:rPr lang="en-AU" sz="1200" spc="-10" dirty="0">
                <a:latin typeface="Overpass-Light"/>
                <a:cs typeface="Overpass-Light"/>
              </a:rPr>
              <a:t>. That’s 60kms for the 60 men we lose to suicide each hour, every hour, across the world.</a:t>
            </a:r>
          </a:p>
          <a:p>
            <a:pPr marL="13970" marR="5080" indent="-1905">
              <a:spcBef>
                <a:spcPts val="100"/>
              </a:spcBef>
              <a:spcAft>
                <a:spcPts val="600"/>
              </a:spcAft>
            </a:pPr>
            <a:r>
              <a:rPr lang="en-AU" sz="1200" b="1" spc="-10" dirty="0">
                <a:latin typeface="Overpass-Light"/>
                <a:cs typeface="Overpass-Light"/>
              </a:rPr>
              <a:t>Host a Mo-</a:t>
            </a:r>
            <a:r>
              <a:rPr lang="en-AU" sz="1200" b="1" spc="-10" dirty="0" err="1">
                <a:latin typeface="Overpass-Light"/>
                <a:cs typeface="Overpass-Light"/>
              </a:rPr>
              <a:t>ment</a:t>
            </a:r>
            <a:r>
              <a:rPr lang="en-AU" sz="1200" b="1" spc="-10" dirty="0">
                <a:latin typeface="Overpass-Light"/>
                <a:cs typeface="Overpass-Light"/>
              </a:rPr>
              <a:t>. </a:t>
            </a:r>
            <a:r>
              <a:rPr lang="en-AU" sz="1200" spc="-10" dirty="0">
                <a:latin typeface="Overpass-Light"/>
                <a:cs typeface="Overpass-Light"/>
              </a:rPr>
              <a:t>Rally a crew and do something fun. Hosting is all about having a good time for a good cause.</a:t>
            </a:r>
          </a:p>
          <a:p>
            <a:pPr marL="13970" marR="5080" indent="-1905">
              <a:spcBef>
                <a:spcPts val="100"/>
              </a:spcBef>
              <a:spcAft>
                <a:spcPts val="1200"/>
              </a:spcAft>
            </a:pPr>
            <a:r>
              <a:rPr lang="en-AU" sz="1200" b="1" spc="-10" dirty="0">
                <a:latin typeface="Overpass-Light"/>
                <a:cs typeface="Overpass-Light"/>
              </a:rPr>
              <a:t>Mo Your Own Way. </a:t>
            </a:r>
            <a:r>
              <a:rPr lang="en-AU" sz="1200" spc="-10" dirty="0">
                <a:latin typeface="Overpass-Light"/>
                <a:cs typeface="Overpass-Light"/>
              </a:rPr>
              <a:t>A choose-your-own-adventure challenge, epic in scope and scale. You set the limits and chase them down.</a:t>
            </a:r>
          </a:p>
          <a:p>
            <a:pPr marL="13970" marR="5080" indent="-1905">
              <a:spcBef>
                <a:spcPts val="100"/>
              </a:spcBef>
              <a:spcAft>
                <a:spcPts val="600"/>
              </a:spcAft>
            </a:pPr>
            <a:r>
              <a:rPr lang="en-AU" sz="1200" b="1" spc="-10" dirty="0">
                <a:latin typeface="Overpass-Light"/>
                <a:cs typeface="Overpass-Light"/>
              </a:rPr>
              <a:t>NEXT STEPS</a:t>
            </a:r>
          </a:p>
          <a:p>
            <a:pPr marL="13970" marR="5080" indent="-1905">
              <a:spcBef>
                <a:spcPts val="100"/>
              </a:spcBef>
              <a:spcAft>
                <a:spcPts val="600"/>
              </a:spcAft>
            </a:pPr>
            <a:r>
              <a:rPr lang="en-AU" sz="1200" spc="-10" dirty="0">
                <a:latin typeface="Overpass-Light"/>
                <a:cs typeface="Overpass-Light"/>
              </a:rPr>
              <a:t>Sign up to </a:t>
            </a:r>
            <a:r>
              <a:rPr lang="en-AU" sz="1200" spc="-10" dirty="0" err="1">
                <a:latin typeface="Overpass-Light"/>
                <a:cs typeface="Overpass-Light"/>
              </a:rPr>
              <a:t>Movember</a:t>
            </a:r>
            <a:r>
              <a:rPr lang="en-AU" sz="1200" spc="-10" dirty="0">
                <a:latin typeface="Overpass-Light"/>
                <a:cs typeface="Overpass-Light"/>
              </a:rPr>
              <a:t> and join our team here </a:t>
            </a:r>
            <a:r>
              <a:rPr lang="en-AU" sz="1200" spc="-10" dirty="0">
                <a:solidFill>
                  <a:srgbClr val="FF0000"/>
                </a:solidFill>
                <a:latin typeface="Overpass-Light"/>
                <a:cs typeface="Overpass-Light"/>
              </a:rPr>
              <a:t>&lt;insert hyperlink to team page&gt;</a:t>
            </a:r>
          </a:p>
          <a:p>
            <a:pPr marL="13970" marR="5080" indent="-1905">
              <a:spcBef>
                <a:spcPts val="100"/>
              </a:spcBef>
              <a:spcAft>
                <a:spcPts val="1200"/>
              </a:spcAft>
            </a:pPr>
            <a:r>
              <a:rPr lang="en-AU" sz="1200" spc="-10" dirty="0">
                <a:latin typeface="Overpass-Light"/>
                <a:cs typeface="Overpass-Light"/>
              </a:rPr>
              <a:t>If you have any questions just reach out.</a:t>
            </a:r>
          </a:p>
          <a:p>
            <a:pPr marL="13970" marR="5080" indent="-1905">
              <a:spcBef>
                <a:spcPts val="100"/>
              </a:spcBef>
              <a:spcAft>
                <a:spcPts val="600"/>
              </a:spcAft>
            </a:pPr>
            <a:r>
              <a:rPr lang="en-AU" sz="1200" spc="-10" dirty="0">
                <a:latin typeface="Overpass-Light"/>
                <a:cs typeface="Overpass-Light"/>
              </a:rPr>
              <a:t>United we Mo,</a:t>
            </a:r>
          </a:p>
          <a:p>
            <a:pPr marL="13970" marR="5080" indent="-1905">
              <a:spcBef>
                <a:spcPts val="100"/>
              </a:spcBef>
              <a:spcAft>
                <a:spcPts val="600"/>
              </a:spcAft>
            </a:pPr>
            <a:endParaRPr lang="en-AU" sz="1200" spc="-10" dirty="0">
              <a:latin typeface="Overpass-Light"/>
              <a:cs typeface="Overpass-Light"/>
            </a:endParaRPr>
          </a:p>
        </p:txBody>
      </p:sp>
    </p:spTree>
    <p:custDataLst>
      <p:tags r:id="rId1"/>
    </p:custDataLst>
    <p:extLst>
      <p:ext uri="{BB962C8B-B14F-4D97-AF65-F5344CB8AC3E}">
        <p14:creationId xmlns:p14="http://schemas.microsoft.com/office/powerpoint/2010/main" val="336355455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02</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2" y="1495450"/>
            <a:ext cx="5279579" cy="748923"/>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dirty="0">
                <a:latin typeface="Overpass-Light"/>
                <a:cs typeface="Overpass-Light"/>
              </a:rPr>
              <a:t>READY, SET, MO! </a:t>
            </a: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bject 9">
            <a:extLst>
              <a:ext uri="{FF2B5EF4-FFF2-40B4-BE49-F238E27FC236}">
                <a16:creationId xmlns:a16="http://schemas.microsoft.com/office/drawing/2014/main" id="{DF8215C9-6E4E-00C1-96FD-3DF33B71EF4A}"/>
              </a:ext>
            </a:extLst>
          </p:cNvPr>
          <p:cNvSpPr txBox="1"/>
          <p:nvPr/>
        </p:nvSpPr>
        <p:spPr>
          <a:xfrm>
            <a:off x="4018341" y="699055"/>
            <a:ext cx="7176610" cy="3457357"/>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latin typeface="Overpass-Light"/>
                <a:cs typeface="Overpass-Light"/>
              </a:rPr>
              <a:t>Team,</a:t>
            </a:r>
          </a:p>
          <a:p>
            <a:pPr marL="13970" marR="5080" indent="-1905">
              <a:spcBef>
                <a:spcPts val="100"/>
              </a:spcBef>
              <a:spcAft>
                <a:spcPts val="600"/>
              </a:spcAft>
            </a:pPr>
            <a:r>
              <a:rPr lang="en-AU" sz="1200" spc="-10" dirty="0">
                <a:latin typeface="Overpass-Light"/>
                <a:cs typeface="Overpass-Light"/>
              </a:rPr>
              <a:t>Did you know that globally we lose one man to suicide every minute of every hour of every day? </a:t>
            </a:r>
            <a:br>
              <a:rPr lang="en-AU" sz="1200" spc="-10" dirty="0">
                <a:latin typeface="Overpass-Light"/>
                <a:cs typeface="Overpass-Light"/>
              </a:rPr>
            </a:br>
            <a:r>
              <a:rPr lang="en-AU" sz="1200" spc="-10" dirty="0">
                <a:latin typeface="Overpass-Light"/>
                <a:cs typeface="Overpass-Light"/>
              </a:rPr>
              <a:t>Or that testicular cancer is the most common cancer in men aged 15-34?</a:t>
            </a:r>
          </a:p>
          <a:p>
            <a:pPr marL="13970" marR="5080" indent="-1905">
              <a:spcBef>
                <a:spcPts val="100"/>
              </a:spcBef>
              <a:spcAft>
                <a:spcPts val="600"/>
              </a:spcAft>
            </a:pPr>
            <a:r>
              <a:rPr lang="en-AU" sz="1200" spc="-10" dirty="0">
                <a:latin typeface="Overpass-Light"/>
                <a:cs typeface="Overpass-Light"/>
              </a:rPr>
              <a:t>That's why this year and every year, we tackle </a:t>
            </a:r>
            <a:r>
              <a:rPr lang="en-AU" sz="1200" spc="-10" dirty="0" err="1">
                <a:latin typeface="Overpass-Light"/>
                <a:cs typeface="Overpass-Light"/>
              </a:rPr>
              <a:t>Movember</a:t>
            </a:r>
            <a:r>
              <a:rPr lang="en-AU" sz="1200" spc="-10" dirty="0">
                <a:latin typeface="Overpass-Light"/>
                <a:cs typeface="Overpass-Light"/>
              </a:rPr>
              <a:t> for our dads, grandads, partners, brothers, sons, friends and colleagues.</a:t>
            </a:r>
          </a:p>
          <a:p>
            <a:pPr marL="13970" marR="5080" indent="-1905">
              <a:spcBef>
                <a:spcPts val="100"/>
              </a:spcBef>
              <a:spcAft>
                <a:spcPts val="600"/>
              </a:spcAft>
            </a:pPr>
            <a:r>
              <a:rPr lang="en-AU" sz="1200" spc="-10" dirty="0">
                <a:latin typeface="Overpass-Light"/>
                <a:cs typeface="Overpass-Light"/>
              </a:rPr>
              <a:t>And it all kicks off shortly which means things are about to get Hairy. Well actually they’re about to get un-hairy because our growers will be shaving down tomorrow to get to work on their Mo’s. Be sure to get behind your fellow growers, movers and all of our team taking part this </a:t>
            </a:r>
            <a:r>
              <a:rPr lang="en-AU" sz="1200" spc="-10" dirty="0" err="1">
                <a:latin typeface="Overpass-Light"/>
                <a:cs typeface="Overpass-Light"/>
              </a:rPr>
              <a:t>Movember</a:t>
            </a:r>
            <a:r>
              <a:rPr lang="en-AU" sz="1200" spc="-10" dirty="0">
                <a:latin typeface="Overpass-Light"/>
                <a:cs typeface="Overpass-Light"/>
              </a:rPr>
              <a:t>.</a:t>
            </a:r>
          </a:p>
          <a:p>
            <a:pPr marL="13970" marR="5080" indent="-1905">
              <a:spcBef>
                <a:spcPts val="100"/>
              </a:spcBef>
              <a:spcAft>
                <a:spcPts val="1200"/>
              </a:spcAft>
            </a:pPr>
            <a:r>
              <a:rPr lang="en-AU" sz="1200" spc="-10" dirty="0">
                <a:latin typeface="Overpass-Light"/>
                <a:cs typeface="Overpass-Light"/>
              </a:rPr>
              <a:t>The best part? It’s not too late to join our team. Head to our team page to check us out and join in the fun. </a:t>
            </a:r>
            <a:r>
              <a:rPr lang="en-AU" sz="1200" spc="-10" dirty="0">
                <a:solidFill>
                  <a:srgbClr val="FF0000"/>
                </a:solidFill>
                <a:latin typeface="Overpass-Light"/>
                <a:cs typeface="Overpass-Light"/>
              </a:rPr>
              <a:t>&lt;insert link&gt; </a:t>
            </a:r>
            <a:r>
              <a:rPr lang="en-AU" sz="1200" spc="-10" dirty="0">
                <a:latin typeface="Overpass-Light"/>
                <a:cs typeface="Overpass-Light"/>
              </a:rPr>
              <a:t>If you’re not taking part this year then we’d love your support through a donation to the team. You can do so via the same link.</a:t>
            </a:r>
          </a:p>
          <a:p>
            <a:pPr marL="13970" marR="5080" indent="-1905">
              <a:spcBef>
                <a:spcPts val="100"/>
              </a:spcBef>
              <a:spcAft>
                <a:spcPts val="1200"/>
              </a:spcAft>
            </a:pPr>
            <a:r>
              <a:rPr lang="en-AU" sz="1200" spc="-10" dirty="0">
                <a:latin typeface="Overpass-Light"/>
                <a:cs typeface="Overpass-Light"/>
              </a:rPr>
              <a:t>Can’t wait to Mo with you,</a:t>
            </a: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p:txBody>
      </p:sp>
    </p:spTree>
    <p:custDataLst>
      <p:tags r:id="rId1"/>
    </p:custDataLst>
    <p:extLst>
      <p:ext uri="{BB962C8B-B14F-4D97-AF65-F5344CB8AC3E}">
        <p14:creationId xmlns:p14="http://schemas.microsoft.com/office/powerpoint/2010/main" val="55514682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03</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2" y="1495450"/>
            <a:ext cx="5279579" cy="964367"/>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dirty="0">
                <a:latin typeface="Overpass-Light"/>
                <a:cs typeface="Overpass-Light"/>
              </a:rPr>
              <a:t>THINGS ARE GETTING </a:t>
            </a:r>
            <a:br>
              <a:rPr lang="en-AU" sz="1400" spc="-10" dirty="0">
                <a:latin typeface="Overpass-Light"/>
                <a:cs typeface="Overpass-Light"/>
              </a:rPr>
            </a:br>
            <a:r>
              <a:rPr lang="en-AU" sz="1400" spc="-10" dirty="0">
                <a:latin typeface="Overpass-Light"/>
                <a:cs typeface="Overpass-Light"/>
              </a:rPr>
              <a:t>(UN)HAIRY</a:t>
            </a:r>
          </a:p>
        </p:txBody>
      </p:sp>
      <p:sp>
        <p:nvSpPr>
          <p:cNvPr id="14" name="object 9">
            <a:extLst>
              <a:ext uri="{FF2B5EF4-FFF2-40B4-BE49-F238E27FC236}">
                <a16:creationId xmlns:a16="http://schemas.microsoft.com/office/drawing/2014/main" id="{73EA6F75-E4BB-A1CF-BFDD-176D425D04E1}"/>
              </a:ext>
            </a:extLst>
          </p:cNvPr>
          <p:cNvSpPr txBox="1"/>
          <p:nvPr/>
        </p:nvSpPr>
        <p:spPr>
          <a:xfrm>
            <a:off x="4017364" y="699055"/>
            <a:ext cx="7450111" cy="5103961"/>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latin typeface="Overpass-Light"/>
                <a:cs typeface="Overpass-Light"/>
              </a:rPr>
              <a:t>Team, the big day is here. Welcome to </a:t>
            </a:r>
            <a:r>
              <a:rPr lang="en-AU" sz="1200" spc="-10" dirty="0" err="1">
                <a:latin typeface="Overpass-Light"/>
                <a:cs typeface="Overpass-Light"/>
              </a:rPr>
              <a:t>Movember</a:t>
            </a:r>
            <a:r>
              <a:rPr lang="en-AU" sz="1200" spc="-10" dirty="0">
                <a:latin typeface="Overpass-Light"/>
                <a:cs typeface="Overpass-Light"/>
              </a:rPr>
              <a:t>! </a:t>
            </a:r>
          </a:p>
          <a:p>
            <a:pPr marL="13970" marR="5080" indent="-1905">
              <a:spcBef>
                <a:spcPts val="100"/>
              </a:spcBef>
              <a:spcAft>
                <a:spcPts val="600"/>
              </a:spcAft>
            </a:pPr>
            <a:r>
              <a:rPr lang="en-AU" sz="1200" spc="-10" dirty="0">
                <a:latin typeface="Overpass-Light"/>
                <a:cs typeface="Overpass-Light"/>
              </a:rPr>
              <a:t>Our hairy journey is officially underway. It’s time to shave down then get growing, moving, planning and all round creative to help change the face of men’s health. </a:t>
            </a:r>
          </a:p>
          <a:p>
            <a:pPr marL="13970" marR="5080" indent="-1905">
              <a:spcBef>
                <a:spcPts val="100"/>
              </a:spcBef>
              <a:spcAft>
                <a:spcPts val="600"/>
              </a:spcAft>
            </a:pPr>
            <a:r>
              <a:rPr lang="en-AU" sz="1200" spc="-10" dirty="0">
                <a:latin typeface="Overpass-Light"/>
                <a:cs typeface="Overpass-Light"/>
              </a:rPr>
              <a:t>For those that have joined the team, thank you! Over the course of the next month, we’ll come together to raise funds and awareness for mental health and suicide prevention, prostate cancer and testicular cancer. We’ll also have a whole ton of fun while we’re at it.  </a:t>
            </a:r>
          </a:p>
          <a:p>
            <a:pPr marL="13970" marR="5080" indent="-1905">
              <a:spcBef>
                <a:spcPts val="100"/>
              </a:spcBef>
              <a:spcAft>
                <a:spcPts val="1200"/>
              </a:spcAft>
            </a:pPr>
            <a:r>
              <a:rPr lang="en-AU" sz="1200" spc="-10" dirty="0">
                <a:latin typeface="Overpass-Light"/>
                <a:cs typeface="Overpass-Light"/>
              </a:rPr>
              <a:t>Now that we’ve flipped the calendar to </a:t>
            </a:r>
            <a:r>
              <a:rPr lang="en-AU" sz="1200" spc="-10" dirty="0" err="1">
                <a:latin typeface="Overpass-Light"/>
                <a:cs typeface="Overpass-Light"/>
              </a:rPr>
              <a:t>Movember</a:t>
            </a:r>
            <a:r>
              <a:rPr lang="en-AU" sz="1200" spc="-10" dirty="0">
                <a:latin typeface="Overpass-Light"/>
                <a:cs typeface="Overpass-Light"/>
              </a:rPr>
              <a:t>, it is time to start bringing home the bacon. Below are a few tips to kickstart your fundraising journey: </a:t>
            </a:r>
          </a:p>
          <a:p>
            <a:pPr marL="13970" marR="5080" indent="-1905">
              <a:spcBef>
                <a:spcPts val="100"/>
              </a:spcBef>
              <a:spcAft>
                <a:spcPts val="200"/>
              </a:spcAft>
            </a:pPr>
            <a:r>
              <a:rPr lang="en-AU" sz="1200" b="1" spc="-10" dirty="0">
                <a:latin typeface="Overpass" pitchFamily="2" charset="77"/>
                <a:cs typeface="Overpass-Light"/>
              </a:rPr>
              <a:t>01  Donate to yourself </a:t>
            </a:r>
          </a:p>
          <a:p>
            <a:pPr marL="13970" marR="5080" indent="-1905">
              <a:spcBef>
                <a:spcPts val="100"/>
              </a:spcBef>
              <a:spcAft>
                <a:spcPts val="1200"/>
              </a:spcAft>
            </a:pPr>
            <a:r>
              <a:rPr lang="en-AU" sz="1200" spc="-10" dirty="0">
                <a:latin typeface="Overpass-Light"/>
                <a:cs typeface="Overpass-Light"/>
              </a:rPr>
              <a:t>Launch yourself off $0 with a donation to your Mo Space to help get the ball rolling. This will also help inspire others to give. If you donate $20 to yourself, you’ll notice the next person donates a similar amount. </a:t>
            </a:r>
          </a:p>
          <a:p>
            <a:pPr marL="13970" marR="5080" indent="-1905">
              <a:spcBef>
                <a:spcPts val="100"/>
              </a:spcBef>
              <a:spcAft>
                <a:spcPts val="200"/>
              </a:spcAft>
            </a:pPr>
            <a:r>
              <a:rPr lang="en-AU" sz="1200" b="1" spc="-10" dirty="0">
                <a:latin typeface="Overpass" pitchFamily="2" charset="77"/>
                <a:cs typeface="Overpass-Light"/>
              </a:rPr>
              <a:t>02  Shout it out </a:t>
            </a:r>
          </a:p>
          <a:p>
            <a:pPr marL="13970" marR="5080" indent="-1905">
              <a:spcBef>
                <a:spcPts val="100"/>
              </a:spcBef>
              <a:spcAft>
                <a:spcPts val="1200"/>
              </a:spcAft>
            </a:pPr>
            <a:r>
              <a:rPr lang="en-AU" sz="1200" spc="-10" dirty="0">
                <a:latin typeface="Overpass-Light"/>
                <a:cs typeface="Overpass-Light"/>
              </a:rPr>
              <a:t> Use social media to let people know how and why you are supporting </a:t>
            </a:r>
            <a:r>
              <a:rPr lang="en-AU" sz="1200" spc="-10" dirty="0" err="1">
                <a:latin typeface="Overpass-Light"/>
                <a:cs typeface="Overpass-Light"/>
              </a:rPr>
              <a:t>Movember</a:t>
            </a:r>
            <a:r>
              <a:rPr lang="en-AU" sz="1200" spc="-10" dirty="0">
                <a:latin typeface="Overpass-Light"/>
                <a:cs typeface="Overpass-Light"/>
              </a:rPr>
              <a:t> and men’s health. </a:t>
            </a:r>
          </a:p>
          <a:p>
            <a:pPr marL="13970" marR="5080" indent="-1905">
              <a:spcBef>
                <a:spcPts val="100"/>
              </a:spcBef>
              <a:spcAft>
                <a:spcPts val="200"/>
              </a:spcAft>
            </a:pPr>
            <a:r>
              <a:rPr lang="en-AU" sz="1200" b="1" spc="-10" dirty="0">
                <a:latin typeface="Overpass" pitchFamily="2" charset="77"/>
                <a:cs typeface="Overpass-Light"/>
              </a:rPr>
              <a:t>03  Email your top 5-10 closest contacts </a:t>
            </a:r>
          </a:p>
          <a:p>
            <a:pPr marL="13970" marR="5080" indent="-1905">
              <a:spcBef>
                <a:spcPts val="100"/>
              </a:spcBef>
              <a:spcAft>
                <a:spcPts val="1200"/>
              </a:spcAft>
            </a:pPr>
            <a:r>
              <a:rPr lang="en-AU" sz="1200" spc="-10" dirty="0">
                <a:latin typeface="Overpass-Light"/>
                <a:cs typeface="Overpass-Light"/>
              </a:rPr>
              <a:t> Start with the people who won’t say no. Parents? Siblings? Partner? Best friend? </a:t>
            </a:r>
            <a:br>
              <a:rPr lang="en-AU" sz="1200" spc="-10" dirty="0">
                <a:latin typeface="Overpass-Light"/>
                <a:cs typeface="Overpass-Light"/>
              </a:rPr>
            </a:br>
            <a:r>
              <a:rPr lang="en-AU" sz="1200" spc="-10" dirty="0">
                <a:latin typeface="Overpass-Light"/>
                <a:cs typeface="Overpass-Light"/>
              </a:rPr>
              <a:t>This will help you build a bit of momentum and others will jump on board. </a:t>
            </a:r>
          </a:p>
          <a:p>
            <a:pPr marL="13970" marR="5080" indent="-1905">
              <a:spcBef>
                <a:spcPts val="100"/>
              </a:spcBef>
              <a:spcAft>
                <a:spcPts val="600"/>
              </a:spcAft>
            </a:pPr>
            <a:r>
              <a:rPr lang="en-AU" sz="1200" spc="-10" dirty="0">
                <a:latin typeface="Overpass-Light"/>
                <a:cs typeface="Overpass-Light"/>
              </a:rPr>
              <a:t>The Mo Train is leaving the station…all aboard! </a:t>
            </a: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697842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04</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3" y="1495450"/>
            <a:ext cx="2822338" cy="748923"/>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dirty="0">
                <a:latin typeface="Overpass-Light"/>
                <a:cs typeface="Overpass-Light"/>
              </a:rPr>
              <a:t>HALFWAY THERE</a:t>
            </a:r>
          </a:p>
        </p:txBody>
      </p:sp>
      <p:sp>
        <p:nvSpPr>
          <p:cNvPr id="14" name="object 9">
            <a:extLst>
              <a:ext uri="{FF2B5EF4-FFF2-40B4-BE49-F238E27FC236}">
                <a16:creationId xmlns:a16="http://schemas.microsoft.com/office/drawing/2014/main" id="{73EA6F75-E4BB-A1CF-BFDD-176D425D04E1}"/>
              </a:ext>
            </a:extLst>
          </p:cNvPr>
          <p:cNvSpPr txBox="1"/>
          <p:nvPr/>
        </p:nvSpPr>
        <p:spPr>
          <a:xfrm>
            <a:off x="4017364" y="699055"/>
            <a:ext cx="7450111" cy="6658233"/>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latin typeface="Overpass-Light"/>
                <a:cs typeface="Overpass-Light"/>
              </a:rPr>
              <a:t>Team,</a:t>
            </a:r>
          </a:p>
          <a:p>
            <a:pPr marL="13970" marR="5080" indent="-1905">
              <a:spcBef>
                <a:spcPts val="100"/>
              </a:spcBef>
              <a:spcAft>
                <a:spcPts val="600"/>
              </a:spcAft>
            </a:pPr>
            <a:r>
              <a:rPr lang="en-AU" sz="1200" spc="-10" dirty="0">
                <a:latin typeface="Overpass-Light"/>
                <a:cs typeface="Overpass-Light"/>
              </a:rPr>
              <a:t>We’re officially halfway through the mighty month of </a:t>
            </a:r>
            <a:r>
              <a:rPr lang="en-AU" sz="1200" spc="-10" dirty="0" err="1">
                <a:latin typeface="Overpass-Light"/>
                <a:cs typeface="Overpass-Light"/>
              </a:rPr>
              <a:t>Movember</a:t>
            </a:r>
            <a:r>
              <a:rPr lang="en-AU" sz="1200" spc="-10" dirty="0">
                <a:latin typeface="Overpass-Light"/>
                <a:cs typeface="Overpass-Light"/>
              </a:rPr>
              <a:t>!</a:t>
            </a:r>
          </a:p>
          <a:p>
            <a:pPr marL="13970" marR="5080" indent="-1905">
              <a:spcBef>
                <a:spcPts val="100"/>
              </a:spcBef>
              <a:spcAft>
                <a:spcPts val="600"/>
              </a:spcAft>
            </a:pPr>
            <a:r>
              <a:rPr lang="en-AU" sz="1200" spc="-10" dirty="0">
                <a:latin typeface="Overpass-Light"/>
                <a:cs typeface="Overpass-Light"/>
              </a:rPr>
              <a:t>By now you’ve surely seen the Mo’s sprouting and spreading all around you. While I recommend resisting the urge to touch or stroke your colleagues’ Mo’s, please don’t be shy when it comes to heaping on the praise. Don’t forget about our Movers either.</a:t>
            </a:r>
          </a:p>
          <a:p>
            <a:pPr marL="13970" marR="5080" indent="-1905">
              <a:spcBef>
                <a:spcPts val="100"/>
              </a:spcBef>
              <a:spcAft>
                <a:spcPts val="600"/>
              </a:spcAft>
            </a:pPr>
            <a:r>
              <a:rPr lang="en-AU" sz="1200" spc="-10" dirty="0">
                <a:latin typeface="Overpass-Light"/>
                <a:cs typeface="Overpass-Light"/>
              </a:rPr>
              <a:t>Speaking of praise, there have been some epic efforts and inspirational Growing, Moving, Mo Your Own Way-</a:t>
            </a:r>
            <a:r>
              <a:rPr lang="en-AU" sz="1200" spc="-10" dirty="0" err="1">
                <a:latin typeface="Overpass-Light"/>
                <a:cs typeface="Overpass-Light"/>
              </a:rPr>
              <a:t>ing</a:t>
            </a:r>
            <a:r>
              <a:rPr lang="en-AU" sz="1200" spc="-10" dirty="0">
                <a:latin typeface="Overpass-Light"/>
                <a:cs typeface="Overpass-Light"/>
              </a:rPr>
              <a:t> and Hosting through the first week. Please take a Mo-</a:t>
            </a:r>
            <a:r>
              <a:rPr lang="en-AU" sz="1200" spc="-10" dirty="0" err="1">
                <a:latin typeface="Overpass-Light"/>
                <a:cs typeface="Overpass-Light"/>
              </a:rPr>
              <a:t>ment</a:t>
            </a:r>
            <a:r>
              <a:rPr lang="en-AU" sz="1200" spc="-10" dirty="0">
                <a:latin typeface="Overpass-Light"/>
                <a:cs typeface="Overpass-Light"/>
              </a:rPr>
              <a:t> to join me in celebrating some exceptional efforts: </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TOP FUNDRAISER </a:t>
            </a:r>
            <a:r>
              <a:rPr lang="en-AU" sz="1200" spc="-10" dirty="0">
                <a:solidFill>
                  <a:srgbClr val="FF0000"/>
                </a:solidFill>
                <a:latin typeface="Overpass-Light"/>
                <a:cs typeface="Overpass-Light"/>
              </a:rPr>
              <a:t>&lt;Insert name and $ raised&gt; </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MOST CREATIVE FUNDRAISER </a:t>
            </a:r>
            <a:r>
              <a:rPr lang="en-AU" sz="1200" spc="-10" dirty="0">
                <a:solidFill>
                  <a:srgbClr val="FF0000"/>
                </a:solidFill>
                <a:latin typeface="Overpass-Light"/>
                <a:cs typeface="Overpass-Light"/>
              </a:rPr>
              <a:t>&lt;Insert name and idea&gt;</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BEST MO </a:t>
            </a:r>
            <a:r>
              <a:rPr lang="en-AU" sz="1200" spc="-10" dirty="0">
                <a:solidFill>
                  <a:srgbClr val="FF0000"/>
                </a:solidFill>
                <a:latin typeface="Overpass-Light"/>
                <a:cs typeface="Overpass-Light"/>
              </a:rPr>
              <a:t>&lt;Insert name and photo&gt; </a:t>
            </a:r>
          </a:p>
          <a:p>
            <a:pPr marL="183515" marR="5080" indent="-171450">
              <a:spcBef>
                <a:spcPts val="100"/>
              </a:spcBef>
              <a:spcAft>
                <a:spcPts val="1200"/>
              </a:spcAft>
              <a:buFont typeface="Arial" panose="020B0604020202020204" pitchFamily="34" charset="0"/>
              <a:buChar char="•"/>
            </a:pPr>
            <a:r>
              <a:rPr lang="en-AU" sz="1200" spc="-10" dirty="0">
                <a:latin typeface="Overpass-Light"/>
                <a:cs typeface="Overpass-Light"/>
              </a:rPr>
              <a:t>BEST MOVER </a:t>
            </a:r>
            <a:r>
              <a:rPr lang="en-AU" sz="1200" spc="-10" dirty="0">
                <a:solidFill>
                  <a:srgbClr val="FF0000"/>
                </a:solidFill>
                <a:latin typeface="Overpass-Light"/>
                <a:cs typeface="Overpass-Light"/>
              </a:rPr>
              <a:t>&lt;insert name of person logging the most KMs&gt;</a:t>
            </a: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endParaRPr lang="en-AU" sz="1200" spc="-10" dirty="0">
              <a:latin typeface="Overpass-Light"/>
              <a:cs typeface="Overpass-Light"/>
            </a:endParaRPr>
          </a:p>
          <a:p>
            <a:pPr marL="13970" marR="5080" indent="-1905">
              <a:spcBef>
                <a:spcPts val="100"/>
              </a:spcBef>
              <a:spcAft>
                <a:spcPts val="1200"/>
              </a:spcAft>
            </a:pPr>
            <a:r>
              <a:rPr lang="en-AU" sz="1200" spc="-10" dirty="0">
                <a:latin typeface="Overpass-Light"/>
                <a:cs typeface="Overpass-Light"/>
              </a:rPr>
              <a:t>Once again, thanks for being part of the team.  </a:t>
            </a:r>
          </a:p>
          <a:p>
            <a:pPr marL="13970" marR="5080" indent="-1905">
              <a:spcBef>
                <a:spcPts val="100"/>
              </a:spcBef>
              <a:spcAft>
                <a:spcPts val="600"/>
              </a:spcAft>
            </a:pPr>
            <a:r>
              <a:rPr lang="en-AU" sz="1200" spc="-10" dirty="0">
                <a:latin typeface="Overpass-Light"/>
                <a:cs typeface="Overpass-Light"/>
              </a:rPr>
              <a:t>United we Mo,</a:t>
            </a: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E9CE9C-6D34-6153-E865-49E4ACB3EACE}"/>
              </a:ext>
            </a:extLst>
          </p:cNvPr>
          <p:cNvSpPr txBox="1"/>
          <p:nvPr/>
        </p:nvSpPr>
        <p:spPr>
          <a:xfrm>
            <a:off x="3895490" y="3785231"/>
            <a:ext cx="7796837" cy="1662699"/>
          </a:xfrm>
          <a:prstGeom prst="rect">
            <a:avLst/>
          </a:prstGeom>
          <a:noFill/>
        </p:spPr>
        <p:txBody>
          <a:bodyPr wrap="square" numCol="2" spcCol="360000">
            <a:spAutoFit/>
          </a:bodyPr>
          <a:lstStyle/>
          <a:p>
            <a:pPr marL="13970" marR="5080" indent="-1905">
              <a:spcBef>
                <a:spcPts val="100"/>
              </a:spcBef>
              <a:spcAft>
                <a:spcPts val="600"/>
              </a:spcAft>
            </a:pPr>
            <a:r>
              <a:rPr lang="en-AU" sz="1200" spc="-10" dirty="0">
                <a:solidFill>
                  <a:srgbClr val="FF0000"/>
                </a:solidFill>
                <a:latin typeface="Overpass-Light"/>
                <a:cs typeface="Overpass-Light"/>
              </a:rPr>
              <a:t>OPTION 1 </a:t>
            </a:r>
            <a:br>
              <a:rPr lang="en-AU" sz="1200" spc="-10" dirty="0">
                <a:latin typeface="Overpass-Light"/>
                <a:cs typeface="Overpass-Light"/>
              </a:rPr>
            </a:br>
            <a:r>
              <a:rPr lang="en-AU" sz="1200" spc="-10" dirty="0">
                <a:latin typeface="Overpass-Light"/>
                <a:cs typeface="Overpass-Light"/>
              </a:rPr>
              <a:t>In addition to raising critical funds for men’s health, </a:t>
            </a:r>
            <a:r>
              <a:rPr lang="en-AU" sz="1200" spc="-10" dirty="0" err="1">
                <a:latin typeface="Overpass-Light"/>
                <a:cs typeface="Overpass-Light"/>
              </a:rPr>
              <a:t>Movember</a:t>
            </a:r>
            <a:r>
              <a:rPr lang="en-AU" sz="1200" spc="-10" dirty="0">
                <a:latin typeface="Overpass-Light"/>
                <a:cs typeface="Overpass-Light"/>
              </a:rPr>
              <a:t> is also about bringing people together. With that in mind, I wanted to remind everyone of the events we have planned over the coming weeks: </a:t>
            </a:r>
          </a:p>
          <a:p>
            <a:pPr marL="12065" marR="5080">
              <a:spcBef>
                <a:spcPts val="100"/>
              </a:spcBef>
              <a:spcAft>
                <a:spcPts val="1200"/>
              </a:spcAft>
            </a:pPr>
            <a:r>
              <a:rPr lang="en-AU" sz="1200" spc="-10" dirty="0">
                <a:solidFill>
                  <a:srgbClr val="FF0000"/>
                </a:solidFill>
                <a:latin typeface="Overpass-Light"/>
                <a:cs typeface="Overpass-Light"/>
              </a:rPr>
              <a:t>&lt;Share what the event is, when and where to attend&gt;</a:t>
            </a:r>
            <a:br>
              <a:rPr lang="en-AU" sz="1200" spc="-10" dirty="0">
                <a:solidFill>
                  <a:srgbClr val="FF0000"/>
                </a:solidFill>
                <a:latin typeface="Overpass-Light"/>
                <a:cs typeface="Overpass-Light"/>
              </a:rPr>
            </a:br>
            <a:r>
              <a:rPr lang="en-AU" sz="1200" spc="-10" dirty="0">
                <a:solidFill>
                  <a:srgbClr val="FF0000"/>
                </a:solidFill>
                <a:latin typeface="Overpass-Light"/>
                <a:cs typeface="Overpass-Light"/>
              </a:rPr>
              <a:t> </a:t>
            </a:r>
          </a:p>
          <a:p>
            <a:pPr marL="13970" marR="5080" indent="-1905">
              <a:spcBef>
                <a:spcPts val="100"/>
              </a:spcBef>
              <a:spcAft>
                <a:spcPts val="600"/>
              </a:spcAft>
            </a:pPr>
            <a:r>
              <a:rPr lang="en-AU" sz="1200" spc="-10" dirty="0">
                <a:solidFill>
                  <a:srgbClr val="FF0000"/>
                </a:solidFill>
                <a:latin typeface="Overpass-Light"/>
                <a:cs typeface="Overpass-Light"/>
              </a:rPr>
              <a:t>OPTION 2 </a:t>
            </a:r>
            <a:br>
              <a:rPr lang="en-AU" sz="1200" spc="-10" dirty="0">
                <a:solidFill>
                  <a:srgbClr val="FF0000"/>
                </a:solidFill>
                <a:latin typeface="Overpass-Light"/>
                <a:cs typeface="Overpass-Light"/>
              </a:rPr>
            </a:br>
            <a:r>
              <a:rPr lang="en-AU" sz="1200" spc="-10" dirty="0">
                <a:latin typeface="Overpass-Light"/>
                <a:cs typeface="Overpass-Light"/>
              </a:rPr>
              <a:t>In addition to raising critical funds for men’s health, </a:t>
            </a:r>
            <a:r>
              <a:rPr lang="en-AU" sz="1200" spc="-10" dirty="0" err="1">
                <a:latin typeface="Overpass-Light"/>
                <a:cs typeface="Overpass-Light"/>
              </a:rPr>
              <a:t>Movember</a:t>
            </a:r>
            <a:r>
              <a:rPr lang="en-AU" sz="1200" spc="-10" dirty="0">
                <a:latin typeface="Overpass-Light"/>
                <a:cs typeface="Overpass-Light"/>
              </a:rPr>
              <a:t> is also about encouraging open and honest conversations. With that in mind, I wanted to share why I Mo [share why you choose to get involved and support </a:t>
            </a:r>
            <a:r>
              <a:rPr lang="en-AU" sz="1200" spc="-10" dirty="0" err="1">
                <a:latin typeface="Overpass-Light"/>
                <a:cs typeface="Overpass-Light"/>
              </a:rPr>
              <a:t>Movember</a:t>
            </a:r>
            <a:r>
              <a:rPr lang="en-AU" sz="1200" spc="-10" dirty="0">
                <a:latin typeface="Overpass-Light"/>
                <a:cs typeface="Overpass-Light"/>
              </a:rPr>
              <a:t>]. What inspires you to get involved in </a:t>
            </a:r>
            <a:r>
              <a:rPr lang="en-AU" sz="1200" spc="-10" dirty="0" err="1">
                <a:latin typeface="Overpass-Light"/>
                <a:cs typeface="Overpass-Light"/>
              </a:rPr>
              <a:t>Movember</a:t>
            </a:r>
            <a:r>
              <a:rPr lang="en-AU" sz="1200" spc="-10" dirty="0">
                <a:latin typeface="Overpass-Light"/>
                <a:cs typeface="Overpass-Light"/>
              </a:rPr>
              <a:t>? Feel free to reply all or let me know directly.  </a:t>
            </a:r>
          </a:p>
        </p:txBody>
      </p:sp>
      <p:cxnSp>
        <p:nvCxnSpPr>
          <p:cNvPr id="10" name="Straight Connector 9">
            <a:extLst>
              <a:ext uri="{FF2B5EF4-FFF2-40B4-BE49-F238E27FC236}">
                <a16:creationId xmlns:a16="http://schemas.microsoft.com/office/drawing/2014/main" id="{C8441376-12BA-F2F3-471B-42FE7E2F2FC7}"/>
              </a:ext>
            </a:extLst>
          </p:cNvPr>
          <p:cNvCxnSpPr>
            <a:cxnSpLocks/>
          </p:cNvCxnSpPr>
          <p:nvPr/>
        </p:nvCxnSpPr>
        <p:spPr>
          <a:xfrm flipH="1">
            <a:off x="4017364" y="3626806"/>
            <a:ext cx="7689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B0D452-FC9B-CE4A-BDD5-B22693A0FE30}"/>
              </a:ext>
            </a:extLst>
          </p:cNvPr>
          <p:cNvCxnSpPr>
            <a:cxnSpLocks/>
          </p:cNvCxnSpPr>
          <p:nvPr/>
        </p:nvCxnSpPr>
        <p:spPr>
          <a:xfrm flipH="1">
            <a:off x="4002374" y="5491796"/>
            <a:ext cx="7689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9698966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05</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3" y="1495450"/>
            <a:ext cx="2822338" cy="964367"/>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dirty="0">
                <a:latin typeface="Overpass-Light"/>
                <a:cs typeface="Overpass-Light"/>
              </a:rPr>
              <a:t>YOU’RE CHANGING THE </a:t>
            </a:r>
            <a:br>
              <a:rPr lang="en-AU" sz="1400" spc="-10" dirty="0">
                <a:latin typeface="Overpass-Light"/>
                <a:cs typeface="Overpass-Light"/>
              </a:rPr>
            </a:br>
            <a:r>
              <a:rPr lang="en-AU" sz="1400" spc="-10" dirty="0">
                <a:latin typeface="Overpass-Light"/>
                <a:cs typeface="Overpass-Light"/>
              </a:rPr>
              <a:t>FACE OF MEN’S HEALTH</a:t>
            </a:r>
          </a:p>
        </p:txBody>
      </p:sp>
      <p:sp>
        <p:nvSpPr>
          <p:cNvPr id="14" name="object 9">
            <a:extLst>
              <a:ext uri="{FF2B5EF4-FFF2-40B4-BE49-F238E27FC236}">
                <a16:creationId xmlns:a16="http://schemas.microsoft.com/office/drawing/2014/main" id="{73EA6F75-E4BB-A1CF-BFDD-176D425D04E1}"/>
              </a:ext>
            </a:extLst>
          </p:cNvPr>
          <p:cNvSpPr txBox="1"/>
          <p:nvPr/>
        </p:nvSpPr>
        <p:spPr>
          <a:xfrm>
            <a:off x="4017364" y="699055"/>
            <a:ext cx="7450111" cy="6368410"/>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solidFill>
                  <a:srgbClr val="FF0000"/>
                </a:solidFill>
                <a:latin typeface="Overpass-Light"/>
                <a:cs typeface="Overpass-Light"/>
              </a:rPr>
              <a:t>&lt;Greeting&gt;,</a:t>
            </a:r>
          </a:p>
          <a:p>
            <a:pPr marL="13970" marR="5080" indent="-1905">
              <a:spcBef>
                <a:spcPts val="100"/>
              </a:spcBef>
              <a:spcAft>
                <a:spcPts val="600"/>
              </a:spcAft>
            </a:pPr>
            <a:r>
              <a:rPr lang="en-AU" sz="1200" spc="-10" dirty="0">
                <a:latin typeface="Overpass-Light"/>
                <a:cs typeface="Overpass-Light"/>
              </a:rPr>
              <a:t>We are well on our way down the home stretch of </a:t>
            </a:r>
            <a:r>
              <a:rPr lang="en-AU" sz="1200" spc="-10" dirty="0" err="1">
                <a:latin typeface="Overpass-Light"/>
                <a:cs typeface="Overpass-Light"/>
              </a:rPr>
              <a:t>Movember</a:t>
            </a:r>
            <a:r>
              <a:rPr lang="en-AU" sz="1200" spc="-10" dirty="0">
                <a:latin typeface="Overpass-Light"/>
                <a:cs typeface="Overpass-Light"/>
              </a:rPr>
              <a:t> and boy has our team been busy. </a:t>
            </a:r>
            <a:br>
              <a:rPr lang="en-AU" sz="1200" spc="-10" dirty="0">
                <a:latin typeface="Overpass-Light"/>
                <a:cs typeface="Overpass-Light"/>
              </a:rPr>
            </a:br>
            <a:r>
              <a:rPr lang="en-AU" sz="1200" spc="-10" dirty="0">
                <a:latin typeface="Overpass-Light"/>
                <a:cs typeface="Overpass-Light"/>
              </a:rPr>
              <a:t>Now’s the time to dig deep for the final push!  </a:t>
            </a:r>
          </a:p>
          <a:p>
            <a:pPr marL="13970" marR="5080" indent="-1905">
              <a:spcBef>
                <a:spcPts val="100"/>
              </a:spcBef>
              <a:spcAft>
                <a:spcPts val="600"/>
              </a:spcAft>
            </a:pPr>
            <a:r>
              <a:rPr lang="en-AU" sz="1200" spc="-10" dirty="0">
                <a:solidFill>
                  <a:srgbClr val="FF0000"/>
                </a:solidFill>
                <a:latin typeface="Overpass-Light"/>
                <a:cs typeface="Overpass-Light"/>
              </a:rPr>
              <a:t>&lt;Insert team name&gt; </a:t>
            </a:r>
            <a:r>
              <a:rPr lang="en-AU" sz="1200" spc="-10" dirty="0">
                <a:latin typeface="Overpass-Light"/>
                <a:cs typeface="Overpass-Light"/>
              </a:rPr>
              <a:t>has raised a whopping $ </a:t>
            </a:r>
            <a:r>
              <a:rPr lang="en-AU" sz="1200" spc="-10" dirty="0">
                <a:solidFill>
                  <a:srgbClr val="FF0000"/>
                </a:solidFill>
                <a:latin typeface="Overpass-Light"/>
                <a:cs typeface="Overpass-Light"/>
              </a:rPr>
              <a:t>&lt;number&gt; </a:t>
            </a:r>
            <a:r>
              <a:rPr lang="en-AU" sz="1200" spc="-10" dirty="0">
                <a:latin typeface="Overpass-Light"/>
                <a:cs typeface="Overpass-Light"/>
              </a:rPr>
              <a:t>so far. I am proud to say we are officially a force to be reckoned with.  </a:t>
            </a:r>
          </a:p>
          <a:p>
            <a:pPr marL="13970" marR="5080" indent="-1905">
              <a:spcBef>
                <a:spcPts val="100"/>
              </a:spcBef>
              <a:spcAft>
                <a:spcPts val="1200"/>
              </a:spcAft>
            </a:pPr>
            <a:r>
              <a:rPr lang="en-AU" sz="1200" spc="-10" dirty="0">
                <a:latin typeface="Overpass-Light"/>
                <a:cs typeface="Overpass-Light"/>
              </a:rPr>
              <a:t>The </a:t>
            </a:r>
            <a:r>
              <a:rPr lang="en-AU" sz="1200" spc="-10" dirty="0" err="1">
                <a:latin typeface="Overpass-Light"/>
                <a:cs typeface="Overpass-Light"/>
              </a:rPr>
              <a:t>leaderboard</a:t>
            </a:r>
            <a:r>
              <a:rPr lang="en-AU" sz="1200" spc="-10" dirty="0">
                <a:latin typeface="Overpass-Light"/>
                <a:cs typeface="Overpass-Light"/>
              </a:rPr>
              <a:t> is full of legends and below are the current top 5 as we near the finish line: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1200"/>
              </a:spcAft>
              <a:buFont typeface="+mj-lt"/>
              <a:buAutoNum type="arabicPeriod"/>
            </a:pPr>
            <a:r>
              <a:rPr lang="en-AU" sz="1200" spc="-10" dirty="0">
                <a:solidFill>
                  <a:srgbClr val="FF0000"/>
                </a:solidFill>
                <a:latin typeface="Overpass-Light"/>
                <a:cs typeface="Overpass-Light"/>
              </a:rPr>
              <a:t>&lt;Insert name and $ raised&gt; </a:t>
            </a:r>
            <a:endParaRPr lang="en-AU" sz="1200" spc="-10" dirty="0">
              <a:latin typeface="Overpass-Light"/>
              <a:cs typeface="Overpass-Light"/>
            </a:endParaRPr>
          </a:p>
          <a:p>
            <a:pPr marL="13970" marR="5080" indent="-1905">
              <a:spcBef>
                <a:spcPts val="100"/>
              </a:spcBef>
              <a:spcAft>
                <a:spcPts val="600"/>
              </a:spcAft>
            </a:pPr>
            <a:r>
              <a:rPr lang="en-AU" sz="1200" spc="-10" dirty="0">
                <a:latin typeface="Overpass-Light"/>
                <a:cs typeface="Overpass-Light"/>
              </a:rPr>
              <a:t>There’s still time to knock these top-notch fundraisers off their perch. Consider this your invitation for a cheeky last minute </a:t>
            </a:r>
            <a:r>
              <a:rPr lang="en-AU" sz="1200" spc="-10" dirty="0" err="1">
                <a:latin typeface="Overpass-Light"/>
                <a:cs typeface="Overpass-Light"/>
              </a:rPr>
              <a:t>leaderboard</a:t>
            </a:r>
            <a:r>
              <a:rPr lang="en-AU" sz="1200" spc="-10" dirty="0">
                <a:latin typeface="Overpass-Light"/>
                <a:cs typeface="Overpass-Light"/>
              </a:rPr>
              <a:t> attack. With less than a week to go, the glory is there for the taking.  </a:t>
            </a:r>
          </a:p>
          <a:p>
            <a:pPr marL="13970" marR="5080" indent="-1905">
              <a:spcBef>
                <a:spcPts val="100"/>
              </a:spcBef>
              <a:spcAft>
                <a:spcPts val="600"/>
              </a:spcAft>
            </a:pPr>
            <a:r>
              <a:rPr lang="en-AU" sz="1200" spc="-10" dirty="0">
                <a:latin typeface="Overpass-Light"/>
                <a:cs typeface="Overpass-Light"/>
              </a:rPr>
              <a:t>Use these last few days to hammer your channels with photos of your Mo-</a:t>
            </a:r>
            <a:r>
              <a:rPr lang="en-AU" sz="1200" spc="-10" dirty="0" err="1">
                <a:latin typeface="Overpass-Light"/>
                <a:cs typeface="Overpass-Light"/>
              </a:rPr>
              <a:t>gress</a:t>
            </a:r>
            <a:r>
              <a:rPr lang="en-AU" sz="1200" spc="-10" dirty="0">
                <a:latin typeface="Overpass-Light"/>
                <a:cs typeface="Overpass-Light"/>
              </a:rPr>
              <a:t>, updates on your Move, your event or your Mo Your Own Way challenge. DM, text, or email everyone you can think of and ask them to chip in to support you. Let them know what you’re doing and why – make it heartfelt and they’ll find it hard to say no.  </a:t>
            </a:r>
          </a:p>
          <a:p>
            <a:pPr marL="13970" marR="5080" indent="-1905">
              <a:spcBef>
                <a:spcPts val="100"/>
              </a:spcBef>
              <a:spcAft>
                <a:spcPts val="600"/>
              </a:spcAft>
            </a:pPr>
            <a:r>
              <a:rPr lang="en-AU" sz="1200" spc="-10" dirty="0">
                <a:latin typeface="Overpass-Light"/>
                <a:cs typeface="Overpass-Light"/>
              </a:rPr>
              <a:t>As always, let me know if I can do anything to help.  </a:t>
            </a:r>
          </a:p>
          <a:p>
            <a:pPr marL="13970" marR="5080" indent="-1905">
              <a:spcBef>
                <a:spcPts val="100"/>
              </a:spcBef>
              <a:spcAft>
                <a:spcPts val="1200"/>
              </a:spcAft>
            </a:pPr>
            <a:r>
              <a:rPr lang="en-AU" sz="1200" spc="-10" dirty="0">
                <a:latin typeface="Overpass-Light"/>
                <a:cs typeface="Overpass-Light"/>
              </a:rPr>
              <a:t>Thank you for making this month so legend-hairy! </a:t>
            </a:r>
          </a:p>
          <a:p>
            <a:pPr marL="13970" marR="5080" indent="-1905">
              <a:spcBef>
                <a:spcPts val="100"/>
              </a:spcBef>
              <a:spcAft>
                <a:spcPts val="600"/>
              </a:spcAft>
            </a:pPr>
            <a:r>
              <a:rPr lang="en-AU" sz="1200" spc="-10" dirty="0">
                <a:solidFill>
                  <a:srgbClr val="FF0000"/>
                </a:solidFill>
                <a:latin typeface="Overpass-Light"/>
                <a:cs typeface="Overpass-Light"/>
              </a:rPr>
              <a:t>&lt;Insert captain name&gt;</a:t>
            </a: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458423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4278831-7DA2-36EB-6904-F93941C89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 name="Rectangle 1">
            <a:extLst>
              <a:ext uri="{FF2B5EF4-FFF2-40B4-BE49-F238E27FC236}">
                <a16:creationId xmlns:a16="http://schemas.microsoft.com/office/drawing/2014/main" id="{2A3F4A3B-E2A2-6999-7F3E-C4D13F70DF9F}"/>
              </a:ext>
            </a:extLst>
          </p:cNvPr>
          <p:cNvSpPr/>
          <p:nvPr/>
        </p:nvSpPr>
        <p:spPr>
          <a:xfrm>
            <a:off x="3414714" y="0"/>
            <a:ext cx="8777285" cy="6858000"/>
          </a:xfrm>
          <a:prstGeom prst="rect">
            <a:avLst/>
          </a:prstGeom>
          <a:solidFill>
            <a:schemeClr val="tx1">
              <a:alpha val="55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A13CD06-2DFA-A88F-882A-81DDE4554F00}"/>
              </a:ext>
            </a:extLst>
          </p:cNvPr>
          <p:cNvSpPr/>
          <p:nvPr/>
        </p:nvSpPr>
        <p:spPr>
          <a:xfrm>
            <a:off x="470502" y="669075"/>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979835" y="782586"/>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EMAIL 06</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470503" y="1495450"/>
            <a:ext cx="2822338" cy="748923"/>
          </a:xfrm>
          <a:prstGeom prst="rect">
            <a:avLst/>
          </a:prstGeom>
        </p:spPr>
        <p:txBody>
          <a:bodyPr vert="horz" wrap="square" lIns="0" tIns="12700" rIns="0" bIns="0" rtlCol="0">
            <a:spAutoFit/>
          </a:bodyPr>
          <a:lstStyle/>
          <a:p>
            <a:pPr marL="13970" marR="5080" indent="-1905">
              <a:spcBef>
                <a:spcPts val="100"/>
              </a:spcBef>
              <a:spcAft>
                <a:spcPts val="600"/>
              </a:spcAft>
            </a:pPr>
            <a:r>
              <a:rPr lang="en-AU" sz="1400" b="1" spc="-10" dirty="0">
                <a:latin typeface="Overpass-Light"/>
                <a:cs typeface="Overpass-Light"/>
              </a:rPr>
              <a:t>Subject </a:t>
            </a:r>
            <a:br>
              <a:rPr lang="en-AU" sz="1400" b="1" spc="-10" dirty="0">
                <a:latin typeface="Overpass-Light"/>
                <a:cs typeface="Overpass-Light"/>
              </a:rPr>
            </a:br>
            <a:r>
              <a:rPr lang="en-AU" sz="1400" b="1" spc="-10" dirty="0">
                <a:latin typeface="Overpass-Light"/>
                <a:cs typeface="Overpass-Light"/>
              </a:rPr>
              <a:t>    </a:t>
            </a:r>
          </a:p>
          <a:p>
            <a:pPr marL="13970" marR="5080" indent="-1905">
              <a:spcBef>
                <a:spcPts val="100"/>
              </a:spcBef>
              <a:spcAft>
                <a:spcPts val="600"/>
              </a:spcAft>
            </a:pPr>
            <a:r>
              <a:rPr lang="en-AU" sz="1400" spc="-10">
                <a:latin typeface="Overpass-Light"/>
                <a:cs typeface="Overpass-Light"/>
              </a:rPr>
              <a:t>THANK YOU</a:t>
            </a:r>
            <a:endParaRPr lang="en-AU" sz="1400" spc="-10" dirty="0">
              <a:latin typeface="Overpass-Light"/>
              <a:cs typeface="Overpass-Light"/>
            </a:endParaRPr>
          </a:p>
        </p:txBody>
      </p:sp>
      <p:sp>
        <p:nvSpPr>
          <p:cNvPr id="14" name="object 9">
            <a:extLst>
              <a:ext uri="{FF2B5EF4-FFF2-40B4-BE49-F238E27FC236}">
                <a16:creationId xmlns:a16="http://schemas.microsoft.com/office/drawing/2014/main" id="{73EA6F75-E4BB-A1CF-BFDD-176D425D04E1}"/>
              </a:ext>
            </a:extLst>
          </p:cNvPr>
          <p:cNvSpPr txBox="1"/>
          <p:nvPr/>
        </p:nvSpPr>
        <p:spPr>
          <a:xfrm>
            <a:off x="4017364" y="699055"/>
            <a:ext cx="7450111" cy="6655668"/>
          </a:xfrm>
          <a:prstGeom prst="rect">
            <a:avLst/>
          </a:prstGeom>
        </p:spPr>
        <p:txBody>
          <a:bodyPr vert="horz" wrap="square" lIns="0" tIns="12700" rIns="0" bIns="0" numCol="1" spcCol="360000" rtlCol="0">
            <a:spAutoFit/>
          </a:bodyPr>
          <a:lstStyle/>
          <a:p>
            <a:pPr marL="13970" marR="5080" indent="-1905">
              <a:spcBef>
                <a:spcPts val="100"/>
              </a:spcBef>
              <a:spcAft>
                <a:spcPts val="1200"/>
              </a:spcAft>
            </a:pPr>
            <a:r>
              <a:rPr lang="en-AU" sz="1200" spc="-10" dirty="0">
                <a:latin typeface="Overpass-Light"/>
                <a:cs typeface="Overpass-Light"/>
              </a:rPr>
              <a:t>Hi team,</a:t>
            </a:r>
          </a:p>
          <a:p>
            <a:pPr marL="13970" marR="5080" indent="-1905">
              <a:spcBef>
                <a:spcPts val="100"/>
              </a:spcBef>
              <a:spcAft>
                <a:spcPts val="600"/>
              </a:spcAft>
            </a:pPr>
            <a:r>
              <a:rPr lang="en-AU" sz="1200" spc="-10" dirty="0">
                <a:latin typeface="Overpass-Light"/>
                <a:cs typeface="Overpass-Light"/>
              </a:rPr>
              <a:t>Well, what do you know, Movember 2025 is done and dusted!  </a:t>
            </a:r>
          </a:p>
          <a:p>
            <a:pPr marL="13970" marR="5080" indent="-1905">
              <a:spcBef>
                <a:spcPts val="100"/>
              </a:spcBef>
              <a:spcAft>
                <a:spcPts val="600"/>
              </a:spcAft>
            </a:pPr>
            <a:r>
              <a:rPr lang="en-AU" sz="1200" spc="-10" dirty="0">
                <a:latin typeface="Overpass-Light"/>
                <a:cs typeface="Overpass-Light"/>
              </a:rPr>
              <a:t>THANK YOU for your incredible efforts! Together we’ve done our part to help change the face of men’s health. </a:t>
            </a:r>
          </a:p>
          <a:p>
            <a:pPr marL="13970" marR="5080" indent="-1905">
              <a:spcBef>
                <a:spcPts val="100"/>
              </a:spcBef>
              <a:spcAft>
                <a:spcPts val="600"/>
              </a:spcAft>
            </a:pPr>
            <a:r>
              <a:rPr lang="en-AU" sz="1200" spc="-10" dirty="0">
                <a:latin typeface="Overpass-Light"/>
                <a:cs typeface="Overpass-Light"/>
              </a:rPr>
              <a:t>Here’s a brief summary of what </a:t>
            </a:r>
            <a:r>
              <a:rPr lang="en-AU" sz="1200" spc="-10" dirty="0">
                <a:solidFill>
                  <a:srgbClr val="FF0000"/>
                </a:solidFill>
                <a:latin typeface="Overpass-Light"/>
                <a:cs typeface="Overpass-Light"/>
              </a:rPr>
              <a:t>&lt;insert team name&gt; </a:t>
            </a:r>
            <a:r>
              <a:rPr lang="en-AU" sz="1200" spc="-10" dirty="0">
                <a:latin typeface="Overpass-Light"/>
                <a:cs typeface="Overpass-Light"/>
              </a:rPr>
              <a:t>accomplished this year: </a:t>
            </a:r>
          </a:p>
          <a:p>
            <a:pPr marL="183515" marR="5080" indent="-171450">
              <a:spcBef>
                <a:spcPts val="100"/>
              </a:spcBef>
              <a:spcAft>
                <a:spcPts val="600"/>
              </a:spcAft>
              <a:buFont typeface="Arial" panose="020B0604020202020204" pitchFamily="34" charset="0"/>
              <a:buChar char="•"/>
            </a:pPr>
            <a:r>
              <a:rPr lang="en-AU" sz="1200" spc="-10" dirty="0">
                <a:solidFill>
                  <a:srgbClr val="FF0000"/>
                </a:solidFill>
                <a:latin typeface="Overpass-Light"/>
                <a:cs typeface="Overpass-Light"/>
              </a:rPr>
              <a:t>&lt;Insert # of teammates&gt; </a:t>
            </a:r>
          </a:p>
          <a:p>
            <a:pPr marL="183515" marR="5080" indent="-171450">
              <a:spcBef>
                <a:spcPts val="100"/>
              </a:spcBef>
              <a:spcAft>
                <a:spcPts val="1200"/>
              </a:spcAft>
              <a:buFont typeface="Arial" panose="020B0604020202020204" pitchFamily="34" charset="0"/>
              <a:buChar char="•"/>
            </a:pPr>
            <a:r>
              <a:rPr lang="en-AU" sz="1200" spc="-10" dirty="0">
                <a:solidFill>
                  <a:srgbClr val="FF0000"/>
                </a:solidFill>
                <a:latin typeface="Overpass-Light"/>
                <a:cs typeface="Overpass-Light"/>
              </a:rPr>
              <a:t>&lt;Insert Team Funds Raised&gt; </a:t>
            </a:r>
          </a:p>
          <a:p>
            <a:pPr marL="13970" marR="5080" indent="-1905">
              <a:spcBef>
                <a:spcPts val="100"/>
              </a:spcBef>
              <a:spcAft>
                <a:spcPts val="600"/>
              </a:spcAft>
            </a:pPr>
            <a:r>
              <a:rPr lang="en-AU" sz="1200" spc="-10" dirty="0">
                <a:latin typeface="Overpass-Light"/>
                <a:cs typeface="Overpass-Light"/>
              </a:rPr>
              <a:t>Special shoutout to our top 3 Fundraisers: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240665" marR="5080" indent="-228600">
              <a:spcBef>
                <a:spcPts val="100"/>
              </a:spcBef>
              <a:spcAft>
                <a:spcPts val="600"/>
              </a:spcAft>
              <a:buFont typeface="+mj-lt"/>
              <a:buAutoNum type="arabicPeriod"/>
            </a:pPr>
            <a:r>
              <a:rPr lang="en-AU" sz="1200" spc="-10" dirty="0">
                <a:solidFill>
                  <a:srgbClr val="FF0000"/>
                </a:solidFill>
                <a:latin typeface="Overpass-Light"/>
                <a:cs typeface="Overpass-Light"/>
              </a:rPr>
              <a:t>&lt;Insert name and $ raised&gt; </a:t>
            </a:r>
          </a:p>
          <a:p>
            <a:pPr marL="13970" marR="5080" indent="-1905">
              <a:spcBef>
                <a:spcPts val="100"/>
              </a:spcBef>
              <a:spcAft>
                <a:spcPts val="600"/>
              </a:spcAft>
            </a:pPr>
            <a:r>
              <a:rPr lang="en-AU" sz="1200" spc="-10" dirty="0">
                <a:latin typeface="Overpass-Light"/>
                <a:cs typeface="Overpass-Light"/>
              </a:rPr>
              <a:t>Congrats to everyone! Please take a moment to turn to your nearest fellow Mo and give them a fist bump, pat on the back, crisp high five or a thumbs up via Zoom. You all rock! </a:t>
            </a:r>
          </a:p>
          <a:p>
            <a:pPr marL="13970" marR="5080" indent="-1905">
              <a:spcBef>
                <a:spcPts val="100"/>
              </a:spcBef>
              <a:spcAft>
                <a:spcPts val="600"/>
              </a:spcAft>
            </a:pPr>
            <a:r>
              <a:rPr lang="en-AU" sz="1200" spc="-10" dirty="0">
                <a:latin typeface="Overpass-Light"/>
                <a:cs typeface="Overpass-Light"/>
              </a:rPr>
              <a:t>The funds you raised will help fund life-changing mental health programs, medical research and ground-breaking trials and cancer treatments. Not bad for a month’s work.</a:t>
            </a:r>
          </a:p>
          <a:p>
            <a:pPr marL="13970" marR="5080" indent="-1905">
              <a:spcBef>
                <a:spcPts val="100"/>
              </a:spcBef>
              <a:spcAft>
                <a:spcPts val="600"/>
              </a:spcAft>
            </a:pPr>
            <a:r>
              <a:rPr lang="en-AU" sz="1200" spc="-10" dirty="0">
                <a:latin typeface="Overpass-Light"/>
                <a:cs typeface="Overpass-Light"/>
              </a:rPr>
              <a:t>As we wrap up an awesome month, it’s also important to thank your donors. A handwritten note goes a long way, or even a personalised shoutout on social media. Make them feel the love! </a:t>
            </a:r>
          </a:p>
          <a:p>
            <a:pPr marL="13970" marR="5080" indent="-1905">
              <a:spcBef>
                <a:spcPts val="100"/>
              </a:spcBef>
              <a:spcAft>
                <a:spcPts val="600"/>
              </a:spcAft>
            </a:pPr>
            <a:r>
              <a:rPr lang="en-AU" sz="1200" spc="-10" dirty="0">
                <a:latin typeface="Overpass-Light"/>
                <a:cs typeface="Overpass-Light"/>
              </a:rPr>
              <a:t>I can’t thank you enough for getting on board. I’m so proud to call you my teammates. </a:t>
            </a:r>
          </a:p>
          <a:p>
            <a:pPr marL="13970" marR="5080" indent="-1905">
              <a:spcBef>
                <a:spcPts val="100"/>
              </a:spcBef>
              <a:spcAft>
                <a:spcPts val="1200"/>
              </a:spcAft>
            </a:pPr>
            <a:r>
              <a:rPr lang="en-AU" sz="1200" spc="-10" dirty="0">
                <a:latin typeface="Overpass-Light"/>
                <a:cs typeface="Overpass-Light"/>
              </a:rPr>
              <a:t>Here’s to you, </a:t>
            </a:r>
            <a:r>
              <a:rPr lang="en-AU" sz="1200" spc="-10" dirty="0">
                <a:solidFill>
                  <a:srgbClr val="FF0000"/>
                </a:solidFill>
                <a:latin typeface="Overpass-Light"/>
                <a:cs typeface="Overpass-Light"/>
              </a:rPr>
              <a:t>&lt;Insert Team Name&gt; </a:t>
            </a:r>
            <a:r>
              <a:rPr lang="en-AU" sz="1200" spc="-10" dirty="0">
                <a:latin typeface="Overpass-Light"/>
                <a:cs typeface="Overpass-Light"/>
              </a:rPr>
              <a:t>Mo’s! Until next </a:t>
            </a:r>
            <a:r>
              <a:rPr lang="en-AU" sz="1200" spc="-10" dirty="0" err="1">
                <a:latin typeface="Overpass-Light"/>
                <a:cs typeface="Overpass-Light"/>
              </a:rPr>
              <a:t>Movember</a:t>
            </a:r>
            <a:r>
              <a:rPr lang="en-AU" sz="1200" spc="-10" dirty="0">
                <a:latin typeface="Overpass-Light"/>
                <a:cs typeface="Overpass-Light"/>
              </a:rPr>
              <a:t>!  </a:t>
            </a:r>
          </a:p>
          <a:p>
            <a:pPr marL="13970" marR="5080" indent="-1905">
              <a:spcBef>
                <a:spcPts val="100"/>
              </a:spcBef>
              <a:spcAft>
                <a:spcPts val="600"/>
              </a:spcAft>
            </a:pPr>
            <a:r>
              <a:rPr lang="en-AU" sz="1200" spc="-10" dirty="0">
                <a:solidFill>
                  <a:srgbClr val="FF0000"/>
                </a:solidFill>
                <a:latin typeface="Overpass-Light"/>
                <a:cs typeface="Overpass-Light"/>
              </a:rPr>
              <a:t>&lt;Insert Captain Name&gt;</a:t>
            </a:r>
          </a:p>
          <a:p>
            <a:pPr marL="13970" marR="5080" indent="-1905">
              <a:spcBef>
                <a:spcPts val="100"/>
              </a:spcBef>
              <a:spcAft>
                <a:spcPts val="600"/>
              </a:spcAft>
            </a:pPr>
            <a:r>
              <a:rPr lang="en-AU" sz="1200" spc="-10" dirty="0">
                <a:latin typeface="Overpass-Light"/>
                <a:cs typeface="Overpass-Light"/>
              </a:rPr>
              <a:t>PS. While the hairy month has come to an end, don’t be afraid to chase up any strays or stragglers as there is still time to get last-minute donations to your Mo Space.</a:t>
            </a: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a:p>
            <a:pPr marL="13970" marR="5080" indent="-1905">
              <a:spcBef>
                <a:spcPts val="100"/>
              </a:spcBef>
              <a:spcAft>
                <a:spcPts val="600"/>
              </a:spcAft>
            </a:pPr>
            <a:endParaRPr lang="en-AU" sz="1200" spc="-10" dirty="0">
              <a:latin typeface="Overpass-Light"/>
              <a:cs typeface="Overpass-Light"/>
            </a:endParaRPr>
          </a:p>
        </p:txBody>
      </p:sp>
      <p:cxnSp>
        <p:nvCxnSpPr>
          <p:cNvPr id="8" name="Straight Connector 7">
            <a:extLst>
              <a:ext uri="{FF2B5EF4-FFF2-40B4-BE49-F238E27FC236}">
                <a16:creationId xmlns:a16="http://schemas.microsoft.com/office/drawing/2014/main" id="{4875AB45-01B6-48C3-D5F5-25254E8EB619}"/>
              </a:ext>
            </a:extLst>
          </p:cNvPr>
          <p:cNvCxnSpPr>
            <a:cxnSpLocks/>
          </p:cNvCxnSpPr>
          <p:nvPr/>
        </p:nvCxnSpPr>
        <p:spPr>
          <a:xfrm flipH="1">
            <a:off x="500482" y="1855468"/>
            <a:ext cx="421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743338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10;&#10;Description automatically generated with medium confidence">
            <a:extLst>
              <a:ext uri="{FF2B5EF4-FFF2-40B4-BE49-F238E27FC236}">
                <a16:creationId xmlns:a16="http://schemas.microsoft.com/office/drawing/2014/main" id="{3806C61B-088F-3A43-9AF9-B5BDA98070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3587" y="23445"/>
            <a:ext cx="7065240" cy="6834555"/>
          </a:xfrm>
          <a:prstGeom prst="rect">
            <a:avLst/>
          </a:prstGeom>
        </p:spPr>
      </p:pic>
      <p:pic>
        <p:nvPicPr>
          <p:cNvPr id="6" name="Picture 5" descr="A collage of a person&#10;&#10;Description automatically generated with medium confidence">
            <a:extLst>
              <a:ext uri="{FF2B5EF4-FFF2-40B4-BE49-F238E27FC236}">
                <a16:creationId xmlns:a16="http://schemas.microsoft.com/office/drawing/2014/main" id="{A5785040-C625-8744-B72B-81B5F97D5F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5" y="-18803"/>
            <a:ext cx="5126760" cy="6876803"/>
          </a:xfrm>
          <a:prstGeom prst="rect">
            <a:avLst/>
          </a:prstGeom>
        </p:spPr>
      </p:pic>
      <p:sp>
        <p:nvSpPr>
          <p:cNvPr id="7" name="Rectangle 6">
            <a:extLst>
              <a:ext uri="{FF2B5EF4-FFF2-40B4-BE49-F238E27FC236}">
                <a16:creationId xmlns:a16="http://schemas.microsoft.com/office/drawing/2014/main" id="{518088E0-F399-8349-8E4C-CFE30C403477}"/>
              </a:ext>
            </a:extLst>
          </p:cNvPr>
          <p:cNvSpPr/>
          <p:nvPr/>
        </p:nvSpPr>
        <p:spPr>
          <a:xfrm>
            <a:off x="1" y="-18803"/>
            <a:ext cx="12192001" cy="6876803"/>
          </a:xfrm>
          <a:prstGeom prst="rect">
            <a:avLst/>
          </a:prstGeom>
          <a:solidFill>
            <a:schemeClr val="tx1">
              <a:alpha val="514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highlight>
                <a:srgbClr val="000000"/>
              </a:highlight>
            </a:endParaRPr>
          </a:p>
        </p:txBody>
      </p:sp>
      <p:pic>
        <p:nvPicPr>
          <p:cNvPr id="11" name="Picture 10">
            <a:extLst>
              <a:ext uri="{FF2B5EF4-FFF2-40B4-BE49-F238E27FC236}">
                <a16:creationId xmlns:a16="http://schemas.microsoft.com/office/drawing/2014/main" id="{65C1DC9D-7B55-534C-AB0B-520BA43B98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3586" y="5186373"/>
            <a:ext cx="1991125" cy="658680"/>
          </a:xfrm>
          <a:prstGeom prst="rect">
            <a:avLst/>
          </a:prstGeom>
        </p:spPr>
      </p:pic>
      <p:sp>
        <p:nvSpPr>
          <p:cNvPr id="9" name="TextBox 8">
            <a:extLst>
              <a:ext uri="{FF2B5EF4-FFF2-40B4-BE49-F238E27FC236}">
                <a16:creationId xmlns:a16="http://schemas.microsoft.com/office/drawing/2014/main" id="{A947FCA5-EAFC-8C40-B44A-E64E23258914}"/>
              </a:ext>
            </a:extLst>
          </p:cNvPr>
          <p:cNvSpPr txBox="1"/>
          <p:nvPr/>
        </p:nvSpPr>
        <p:spPr>
          <a:xfrm>
            <a:off x="24735" y="2890667"/>
            <a:ext cx="12188825" cy="1289071"/>
          </a:xfrm>
          <a:prstGeom prst="rect">
            <a:avLst/>
          </a:prstGeom>
          <a:noFill/>
        </p:spPr>
        <p:txBody>
          <a:bodyPr wrap="square" rtlCol="0">
            <a:spAutoFit/>
          </a:bodyPr>
          <a:lstStyle/>
          <a:p>
            <a:pPr algn="ctr">
              <a:lnSpc>
                <a:spcPct val="80000"/>
              </a:lnSpc>
            </a:pPr>
            <a:r>
              <a:rPr lang="en-GB" sz="9500" b="1" dirty="0">
                <a:solidFill>
                  <a:schemeClr val="bg1"/>
                </a:solidFill>
                <a:latin typeface="Anton" pitchFamily="2" charset="77"/>
              </a:rPr>
              <a:t>LET’S MO</a:t>
            </a:r>
            <a:endParaRPr lang="en-US" sz="9500" b="1" dirty="0">
              <a:solidFill>
                <a:schemeClr val="bg1"/>
              </a:solidFill>
              <a:latin typeface="Anton" pitchFamily="2" charset="77"/>
            </a:endParaRPr>
          </a:p>
        </p:txBody>
      </p:sp>
    </p:spTree>
    <p:extLst>
      <p:ext uri="{BB962C8B-B14F-4D97-AF65-F5344CB8AC3E}">
        <p14:creationId xmlns:p14="http://schemas.microsoft.com/office/powerpoint/2010/main" val="381096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3FC849C-0E04-0C0C-DE44-B428C99D8BA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6629400" y="-29298"/>
            <a:ext cx="5560722" cy="6905489"/>
          </a:xfrm>
          <a:prstGeom prst="rect">
            <a:avLst/>
          </a:prstGeom>
        </p:spPr>
      </p:pic>
      <p:sp>
        <p:nvSpPr>
          <p:cNvPr id="39" name="TextBox 38">
            <a:extLst>
              <a:ext uri="{FF2B5EF4-FFF2-40B4-BE49-F238E27FC236}">
                <a16:creationId xmlns:a16="http://schemas.microsoft.com/office/drawing/2014/main" id="{79225482-25CA-9D41-3572-E09574DB770E}"/>
              </a:ext>
            </a:extLst>
          </p:cNvPr>
          <p:cNvSpPr txBox="1"/>
          <p:nvPr/>
        </p:nvSpPr>
        <p:spPr>
          <a:xfrm>
            <a:off x="368598" y="5400834"/>
            <a:ext cx="5418595" cy="1289071"/>
          </a:xfrm>
          <a:prstGeom prst="rect">
            <a:avLst/>
          </a:prstGeom>
          <a:noFill/>
        </p:spPr>
        <p:txBody>
          <a:bodyPr wrap="square" rtlCol="0">
            <a:spAutoFit/>
          </a:bodyPr>
          <a:lstStyle/>
          <a:p>
            <a:pPr>
              <a:lnSpc>
                <a:spcPct val="80000"/>
              </a:lnSpc>
            </a:pPr>
            <a:r>
              <a:rPr lang="en-US" sz="9500" b="1" dirty="0">
                <a:latin typeface="Anton" panose="00000500000000000000" pitchFamily="2" charset="0"/>
              </a:rPr>
              <a:t>CONTENTS</a:t>
            </a:r>
            <a:endParaRPr lang="en-US" sz="9500" b="1" dirty="0">
              <a:latin typeface="Anton" pitchFamily="2" charset="77"/>
            </a:endParaRPr>
          </a:p>
        </p:txBody>
      </p:sp>
      <p:graphicFrame>
        <p:nvGraphicFramePr>
          <p:cNvPr id="21" name="Table 4">
            <a:extLst>
              <a:ext uri="{FF2B5EF4-FFF2-40B4-BE49-F238E27FC236}">
                <a16:creationId xmlns:a16="http://schemas.microsoft.com/office/drawing/2014/main" id="{D47E5C9F-9243-7219-AC61-155EDA963963}"/>
              </a:ext>
            </a:extLst>
          </p:cNvPr>
          <p:cNvGraphicFramePr>
            <a:graphicFrameLocks noGrp="1"/>
          </p:cNvGraphicFramePr>
          <p:nvPr>
            <p:extLst>
              <p:ext uri="{D42A27DB-BD31-4B8C-83A1-F6EECF244321}">
                <p14:modId xmlns:p14="http://schemas.microsoft.com/office/powerpoint/2010/main" val="1020503273"/>
              </p:ext>
            </p:extLst>
          </p:nvPr>
        </p:nvGraphicFramePr>
        <p:xfrm>
          <a:off x="397790" y="2395573"/>
          <a:ext cx="5603024" cy="1661122"/>
        </p:xfrm>
        <a:graphic>
          <a:graphicData uri="http://schemas.openxmlformats.org/drawingml/2006/table">
            <a:tbl>
              <a:tblPr firstRow="1" bandRow="1">
                <a:tableStyleId>{5C22544A-7EE6-4342-B048-85BDC9FD1C3A}</a:tableStyleId>
              </a:tblPr>
              <a:tblGrid>
                <a:gridCol w="1400756">
                  <a:extLst>
                    <a:ext uri="{9D8B030D-6E8A-4147-A177-3AD203B41FA5}">
                      <a16:colId xmlns:a16="http://schemas.microsoft.com/office/drawing/2014/main" val="3382063872"/>
                    </a:ext>
                  </a:extLst>
                </a:gridCol>
                <a:gridCol w="1400756">
                  <a:extLst>
                    <a:ext uri="{9D8B030D-6E8A-4147-A177-3AD203B41FA5}">
                      <a16:colId xmlns:a16="http://schemas.microsoft.com/office/drawing/2014/main" val="3775936267"/>
                    </a:ext>
                  </a:extLst>
                </a:gridCol>
                <a:gridCol w="1400756">
                  <a:extLst>
                    <a:ext uri="{9D8B030D-6E8A-4147-A177-3AD203B41FA5}">
                      <a16:colId xmlns:a16="http://schemas.microsoft.com/office/drawing/2014/main" val="315816863"/>
                    </a:ext>
                  </a:extLst>
                </a:gridCol>
                <a:gridCol w="1400756">
                  <a:extLst>
                    <a:ext uri="{9D8B030D-6E8A-4147-A177-3AD203B41FA5}">
                      <a16:colId xmlns:a16="http://schemas.microsoft.com/office/drawing/2014/main" val="1890672484"/>
                    </a:ext>
                  </a:extLst>
                </a:gridCol>
              </a:tblGrid>
              <a:tr h="105120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0" i="0" dirty="0">
                          <a:solidFill>
                            <a:schemeClr val="tx1"/>
                          </a:solidFill>
                          <a:effectLst/>
                          <a:latin typeface="Overpass Light" pitchFamily="2" charset="77"/>
                          <a:ea typeface="Calibri"/>
                          <a:cs typeface="Times New Roman"/>
                        </a:rPr>
                        <a:t>SLIDE 03</a:t>
                      </a:r>
                      <a:endParaRPr lang="en-GB" sz="1500" b="1" i="0" dirty="0">
                        <a:solidFill>
                          <a:schemeClr val="tx1"/>
                        </a:solidFill>
                        <a:effectLst/>
                        <a:latin typeface="Overpass" pitchFamily="2" charset="77"/>
                        <a:ea typeface="Calibri"/>
                        <a:cs typeface="Times New Roman"/>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1" i="0" dirty="0">
                          <a:solidFill>
                            <a:schemeClr val="tx1"/>
                          </a:solidFill>
                          <a:effectLst/>
                          <a:latin typeface="Overpass" pitchFamily="2" charset="77"/>
                          <a:ea typeface="Calibri"/>
                          <a:cs typeface="Times New Roman"/>
                        </a:rPr>
                        <a:t>INTRANET</a:t>
                      </a:r>
                    </a:p>
                  </a:txBody>
                  <a:tcPr marL="137160" marR="137160" marT="137160" marB="13716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0" i="0" dirty="0">
                          <a:solidFill>
                            <a:schemeClr val="tx1"/>
                          </a:solidFill>
                          <a:effectLst/>
                          <a:latin typeface="Overpass Light" pitchFamily="2" charset="77"/>
                          <a:ea typeface="Calibri"/>
                          <a:cs typeface="Times New Roman"/>
                        </a:rPr>
                        <a:t>SLIDE 07</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1" i="0" dirty="0">
                          <a:solidFill>
                            <a:schemeClr val="tx1"/>
                          </a:solidFill>
                          <a:effectLst/>
                          <a:latin typeface="Overpass" pitchFamily="2" charset="77"/>
                          <a:ea typeface="Calibri"/>
                          <a:cs typeface="Times New Roman"/>
                        </a:rPr>
                        <a:t>INTERNAL CHANNELS </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0" i="0" dirty="0">
                          <a:solidFill>
                            <a:schemeClr val="tx1"/>
                          </a:solidFill>
                          <a:effectLst/>
                          <a:latin typeface="Overpass Light" pitchFamily="2" charset="77"/>
                          <a:ea typeface="Calibri"/>
                          <a:cs typeface="Times New Roman"/>
                        </a:rPr>
                        <a:t>SLIDE 09</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1" i="0" dirty="0">
                          <a:solidFill>
                            <a:schemeClr val="tx1"/>
                          </a:solidFill>
                          <a:effectLst/>
                          <a:latin typeface="Overpass" pitchFamily="2" charset="77"/>
                          <a:ea typeface="Calibri"/>
                          <a:cs typeface="Times New Roman"/>
                        </a:rPr>
                        <a:t>MO SPACE MESSAGING </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0" i="0">
                          <a:solidFill>
                            <a:schemeClr val="tx1"/>
                          </a:solidFill>
                          <a:effectLst/>
                          <a:latin typeface="Overpass Light" pitchFamily="2" charset="77"/>
                          <a:ea typeface="Calibri"/>
                          <a:cs typeface="Times New Roman"/>
                        </a:rPr>
                        <a:t>SLIDE 11</a:t>
                      </a:r>
                      <a:endParaRPr lang="en-GB" sz="1500" b="0" i="0" dirty="0">
                        <a:solidFill>
                          <a:schemeClr val="tx1"/>
                        </a:solidFill>
                        <a:effectLst/>
                        <a:latin typeface="Overpass Light" pitchFamily="2" charset="77"/>
                        <a:ea typeface="Calibri"/>
                        <a:cs typeface="Times New Roman"/>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500" b="1" i="0" dirty="0">
                          <a:solidFill>
                            <a:schemeClr val="tx1"/>
                          </a:solidFill>
                          <a:effectLst/>
                          <a:latin typeface="Overpass" pitchFamily="2" charset="77"/>
                          <a:ea typeface="Calibri"/>
                          <a:cs typeface="Times New Roman"/>
                        </a:rPr>
                        <a:t>EMAILS</a:t>
                      </a:r>
                    </a:p>
                  </a:txBody>
                  <a:tcPr marL="137160" marR="137160" marT="137160" marB="13716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424911"/>
                  </a:ext>
                </a:extLst>
              </a:tr>
              <a:tr h="609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effectLst/>
                        <a:latin typeface="Overpass" pitchFamily="2" charset="77"/>
                        <a:ea typeface="Calibri"/>
                        <a:cs typeface="Times New Roman"/>
                      </a:endParaRPr>
                    </a:p>
                  </a:txBody>
                  <a:tcPr marL="137160" marR="137160" marT="137160" marB="1371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effectLst/>
                        <a:latin typeface="Overpass" pitchFamily="2" charset="77"/>
                        <a:ea typeface="Calibri"/>
                        <a:cs typeface="Times New Roman"/>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effectLst/>
                        <a:latin typeface="Overpass" pitchFamily="2" charset="77"/>
                        <a:ea typeface="Calibri"/>
                        <a:cs typeface="Times New Roman"/>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effectLst/>
                        <a:latin typeface="Overpass" pitchFamily="2" charset="77"/>
                        <a:ea typeface="Calibri"/>
                        <a:cs typeface="Times New Roman"/>
                      </a:endParaRPr>
                    </a:p>
                  </a:txBody>
                  <a:tcPr marL="137160" marR="137160" marT="137160" marB="13716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278539"/>
                  </a:ext>
                </a:extLst>
              </a:tr>
            </a:tbl>
          </a:graphicData>
        </a:graphic>
      </p:graphicFrame>
      <p:sp>
        <p:nvSpPr>
          <p:cNvPr id="23" name="TextBox 22">
            <a:extLst>
              <a:ext uri="{FF2B5EF4-FFF2-40B4-BE49-F238E27FC236}">
                <a16:creationId xmlns:a16="http://schemas.microsoft.com/office/drawing/2014/main" id="{B14B1701-AEA1-EB11-6D91-428C55FF3C72}"/>
              </a:ext>
            </a:extLst>
          </p:cNvPr>
          <p:cNvSpPr txBox="1"/>
          <p:nvPr/>
        </p:nvSpPr>
        <p:spPr>
          <a:xfrm>
            <a:off x="433842" y="619824"/>
            <a:ext cx="3518541" cy="1076257"/>
          </a:xfrm>
          <a:prstGeom prst="rect">
            <a:avLst/>
          </a:prstGeom>
          <a:noFill/>
        </p:spPr>
        <p:txBody>
          <a:bodyPr wrap="square">
            <a:spAutoFit/>
          </a:bodyPr>
          <a:lstStyle/>
          <a:p>
            <a:pPr>
              <a:lnSpc>
                <a:spcPct val="107000"/>
              </a:lnSpc>
              <a:spcAft>
                <a:spcPts val="800"/>
              </a:spcAft>
            </a:pPr>
            <a:r>
              <a:rPr lang="en-GB" sz="1500" dirty="0">
                <a:latin typeface="Overpass" panose="00000500000000000000" pitchFamily="2" charset="0"/>
                <a:ea typeface="Calibri" panose="020F0502020204030204" pitchFamily="34" charset="0"/>
                <a:cs typeface="Times New Roman" panose="02020603050405020304" pitchFamily="18" charset="0"/>
              </a:rPr>
              <a:t>This guide is your one-stop shop for key Movember resources that make engaging and communicating with your workplace as easy as ever. </a:t>
            </a:r>
          </a:p>
        </p:txBody>
      </p:sp>
      <p:pic>
        <p:nvPicPr>
          <p:cNvPr id="11" name="Picture 10" descr="Background pattern&#10;&#10;Description automatically generated">
            <a:extLst>
              <a:ext uri="{FF2B5EF4-FFF2-40B4-BE49-F238E27FC236}">
                <a16:creationId xmlns:a16="http://schemas.microsoft.com/office/drawing/2014/main" id="{B462F668-B3DF-7ECB-C9DC-D8B8743EA206}"/>
              </a:ext>
            </a:extLst>
          </p:cNvPr>
          <p:cNvPicPr>
            <a:picLocks noChangeAspect="1"/>
          </p:cNvPicPr>
          <p:nvPr/>
        </p:nvPicPr>
        <p:blipFill rotWithShape="1">
          <a:blip r:embed="rId6" cstate="email">
            <a:alphaModFix amt="10000"/>
            <a:extLst>
              <a:ext uri="{28A0092B-C50C-407E-A947-70E740481C1C}">
                <a14:useLocalDpi xmlns:a14="http://schemas.microsoft.com/office/drawing/2010/main"/>
              </a:ext>
            </a:extLst>
          </a:blip>
          <a:srcRect/>
          <a:stretch/>
        </p:blipFill>
        <p:spPr>
          <a:xfrm>
            <a:off x="6629400" y="11043"/>
            <a:ext cx="5560722" cy="6857520"/>
          </a:xfrm>
          <a:prstGeom prst="rect">
            <a:avLst/>
          </a:prstGeom>
        </p:spPr>
      </p:pic>
      <p:pic>
        <p:nvPicPr>
          <p:cNvPr id="13" name="Picture 12" descr="A picture containing white, clipart, silhouette&#10;&#10;Description automatically generated">
            <a:hlinkClick r:id="rId7" action="ppaction://hlinksldjump"/>
            <a:extLst>
              <a:ext uri="{FF2B5EF4-FFF2-40B4-BE49-F238E27FC236}">
                <a16:creationId xmlns:a16="http://schemas.microsoft.com/office/drawing/2014/main" id="{E77C6336-AAB5-15A2-CCE9-212CF3757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22440" y="375642"/>
            <a:ext cx="506861" cy="135346"/>
          </a:xfrm>
          <a:prstGeom prst="rect">
            <a:avLst/>
          </a:prstGeom>
        </p:spPr>
      </p:pic>
      <p:grpSp>
        <p:nvGrpSpPr>
          <p:cNvPr id="14" name="Group 13">
            <a:extLst>
              <a:ext uri="{FF2B5EF4-FFF2-40B4-BE49-F238E27FC236}">
                <a16:creationId xmlns:a16="http://schemas.microsoft.com/office/drawing/2014/main" id="{F459138D-E116-51E9-4F2A-9FEAC495CFDF}"/>
              </a:ext>
            </a:extLst>
          </p:cNvPr>
          <p:cNvGrpSpPr/>
          <p:nvPr/>
        </p:nvGrpSpPr>
        <p:grpSpPr>
          <a:xfrm>
            <a:off x="588094" y="2160788"/>
            <a:ext cx="156423" cy="100310"/>
            <a:chOff x="670554" y="3253471"/>
            <a:chExt cx="242642" cy="155602"/>
          </a:xfrm>
        </p:grpSpPr>
        <p:cxnSp>
          <p:nvCxnSpPr>
            <p:cNvPr id="15" name="Straight Connector 14">
              <a:extLst>
                <a:ext uri="{FF2B5EF4-FFF2-40B4-BE49-F238E27FC236}">
                  <a16:creationId xmlns:a16="http://schemas.microsoft.com/office/drawing/2014/main" id="{0A479ABE-86A0-42C2-A18E-03C702040F8A}"/>
                </a:ext>
              </a:extLst>
            </p:cNvPr>
            <p:cNvCxnSpPr/>
            <p:nvPr/>
          </p:nvCxnSpPr>
          <p:spPr>
            <a:xfrm>
              <a:off x="670554" y="3330002"/>
              <a:ext cx="242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C47BF8-B8C5-93F0-B6BA-ED93F6E62F24}"/>
                </a:ext>
              </a:extLst>
            </p:cNvPr>
            <p:cNvCxnSpPr>
              <a:cxnSpLocks/>
            </p:cNvCxnSpPr>
            <p:nvPr/>
          </p:nvCxnSpPr>
          <p:spPr>
            <a:xfrm flipV="1">
              <a:off x="839367" y="3329994"/>
              <a:ext cx="73823"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C3CB81-33EC-E96C-AFFA-B123893D54BE}"/>
                </a:ext>
              </a:extLst>
            </p:cNvPr>
            <p:cNvCxnSpPr>
              <a:cxnSpLocks/>
            </p:cNvCxnSpPr>
            <p:nvPr/>
          </p:nvCxnSpPr>
          <p:spPr>
            <a:xfrm>
              <a:off x="839373" y="3253471"/>
              <a:ext cx="73823"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E876253-326C-A0E8-D7D1-EFE1C0EB815B}"/>
              </a:ext>
            </a:extLst>
          </p:cNvPr>
          <p:cNvGrpSpPr/>
          <p:nvPr/>
        </p:nvGrpSpPr>
        <p:grpSpPr>
          <a:xfrm>
            <a:off x="1972051" y="2160794"/>
            <a:ext cx="156417" cy="100309"/>
            <a:chOff x="670561" y="3253471"/>
            <a:chExt cx="242635" cy="155600"/>
          </a:xfrm>
        </p:grpSpPr>
        <p:cxnSp>
          <p:nvCxnSpPr>
            <p:cNvPr id="19" name="Straight Connector 18">
              <a:extLst>
                <a:ext uri="{FF2B5EF4-FFF2-40B4-BE49-F238E27FC236}">
                  <a16:creationId xmlns:a16="http://schemas.microsoft.com/office/drawing/2014/main" id="{5C4CD7EA-ED20-1348-8611-52E65C8A9635}"/>
                </a:ext>
              </a:extLst>
            </p:cNvPr>
            <p:cNvCxnSpPr/>
            <p:nvPr/>
          </p:nvCxnSpPr>
          <p:spPr>
            <a:xfrm>
              <a:off x="670561" y="3329992"/>
              <a:ext cx="2426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1A2D9A-9465-2553-8513-73CC7DF7F0A1}"/>
                </a:ext>
              </a:extLst>
            </p:cNvPr>
            <p:cNvCxnSpPr>
              <a:cxnSpLocks/>
            </p:cNvCxnSpPr>
            <p:nvPr/>
          </p:nvCxnSpPr>
          <p:spPr>
            <a:xfrm flipV="1">
              <a:off x="839372" y="3329992"/>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A39B37-F926-5BBC-1E5D-BAD9031FB45C}"/>
                </a:ext>
              </a:extLst>
            </p:cNvPr>
            <p:cNvCxnSpPr>
              <a:cxnSpLocks/>
            </p:cNvCxnSpPr>
            <p:nvPr/>
          </p:nvCxnSpPr>
          <p:spPr>
            <a:xfrm>
              <a:off x="839372" y="3253471"/>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FBE5638-1E39-5C5B-D6DD-77CE8312192D}"/>
              </a:ext>
            </a:extLst>
          </p:cNvPr>
          <p:cNvGrpSpPr/>
          <p:nvPr/>
        </p:nvGrpSpPr>
        <p:grpSpPr>
          <a:xfrm>
            <a:off x="3369454" y="2174241"/>
            <a:ext cx="156417" cy="100309"/>
            <a:chOff x="670561" y="3253471"/>
            <a:chExt cx="242635" cy="155600"/>
          </a:xfrm>
        </p:grpSpPr>
        <p:cxnSp>
          <p:nvCxnSpPr>
            <p:cNvPr id="27" name="Straight Connector 26">
              <a:extLst>
                <a:ext uri="{FF2B5EF4-FFF2-40B4-BE49-F238E27FC236}">
                  <a16:creationId xmlns:a16="http://schemas.microsoft.com/office/drawing/2014/main" id="{D6740373-8A2F-D654-DD18-4DD64757588E}"/>
                </a:ext>
              </a:extLst>
            </p:cNvPr>
            <p:cNvCxnSpPr/>
            <p:nvPr/>
          </p:nvCxnSpPr>
          <p:spPr>
            <a:xfrm>
              <a:off x="670561" y="3329992"/>
              <a:ext cx="2426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9C177E-3827-8DB4-EF13-2B80D42F7B3E}"/>
                </a:ext>
              </a:extLst>
            </p:cNvPr>
            <p:cNvCxnSpPr>
              <a:cxnSpLocks/>
            </p:cNvCxnSpPr>
            <p:nvPr/>
          </p:nvCxnSpPr>
          <p:spPr>
            <a:xfrm flipV="1">
              <a:off x="839372" y="3329992"/>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84CF327-FBAE-0F1B-B4BA-49EDD0CA4C56}"/>
                </a:ext>
              </a:extLst>
            </p:cNvPr>
            <p:cNvCxnSpPr>
              <a:cxnSpLocks/>
            </p:cNvCxnSpPr>
            <p:nvPr/>
          </p:nvCxnSpPr>
          <p:spPr>
            <a:xfrm>
              <a:off x="839372" y="3253471"/>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103A874-9EA3-6561-E3A8-65D66C366C2B}"/>
              </a:ext>
            </a:extLst>
          </p:cNvPr>
          <p:cNvGrpSpPr/>
          <p:nvPr/>
        </p:nvGrpSpPr>
        <p:grpSpPr>
          <a:xfrm>
            <a:off x="4764371" y="2174241"/>
            <a:ext cx="156417" cy="100309"/>
            <a:chOff x="670561" y="3253471"/>
            <a:chExt cx="242635" cy="155600"/>
          </a:xfrm>
        </p:grpSpPr>
        <p:cxnSp>
          <p:nvCxnSpPr>
            <p:cNvPr id="32" name="Straight Connector 31">
              <a:extLst>
                <a:ext uri="{FF2B5EF4-FFF2-40B4-BE49-F238E27FC236}">
                  <a16:creationId xmlns:a16="http://schemas.microsoft.com/office/drawing/2014/main" id="{83061500-92B2-56D0-62D2-217558E09D15}"/>
                </a:ext>
              </a:extLst>
            </p:cNvPr>
            <p:cNvCxnSpPr/>
            <p:nvPr/>
          </p:nvCxnSpPr>
          <p:spPr>
            <a:xfrm>
              <a:off x="670561" y="3329992"/>
              <a:ext cx="2426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0AE3A5-835D-8999-9AD7-8521E4F2BD1A}"/>
                </a:ext>
              </a:extLst>
            </p:cNvPr>
            <p:cNvCxnSpPr>
              <a:cxnSpLocks/>
            </p:cNvCxnSpPr>
            <p:nvPr/>
          </p:nvCxnSpPr>
          <p:spPr>
            <a:xfrm flipV="1">
              <a:off x="839372" y="3329992"/>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3BA8E5-A2D5-A63B-F321-09586338E46C}"/>
                </a:ext>
              </a:extLst>
            </p:cNvPr>
            <p:cNvCxnSpPr>
              <a:cxnSpLocks/>
            </p:cNvCxnSpPr>
            <p:nvPr/>
          </p:nvCxnSpPr>
          <p:spPr>
            <a:xfrm>
              <a:off x="839372" y="3253471"/>
              <a:ext cx="73824" cy="790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0110004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DC610-B62A-7505-EA53-EE1F1248FA83}"/>
              </a:ext>
            </a:extLst>
          </p:cNvPr>
          <p:cNvPicPr>
            <a:picLocks noChangeAspect="1"/>
          </p:cNvPicPr>
          <p:nvPr/>
        </p:nvPicPr>
        <p:blipFill>
          <a:blip r:embed="rId3" cstate="email">
            <a:alphaModFix amt="6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240"/>
            <a:ext cx="12191144" cy="6857520"/>
          </a:xfrm>
          <a:prstGeom prst="rect">
            <a:avLst/>
          </a:prstGeom>
        </p:spPr>
      </p:pic>
      <p:pic>
        <p:nvPicPr>
          <p:cNvPr id="12" name="Picture 11" descr="Background pattern&#10;&#10;Description automatically generated">
            <a:extLst>
              <a:ext uri="{FF2B5EF4-FFF2-40B4-BE49-F238E27FC236}">
                <a16:creationId xmlns:a16="http://schemas.microsoft.com/office/drawing/2014/main" id="{62747A82-3E9B-D14A-6F8A-A11BE2989081}"/>
              </a:ext>
            </a:extLst>
          </p:cNvPr>
          <p:cNvPicPr>
            <a:picLocks noChangeAspect="1"/>
          </p:cNvPicPr>
          <p:nvPr/>
        </p:nvPicPr>
        <p:blipFill rotWithShape="1">
          <a:blip r:embed="rId5" cstate="email">
            <a:alphaModFix amt="10000"/>
            <a:extLst>
              <a:ext uri="{28A0092B-C50C-407E-A947-70E740481C1C}">
                <a14:useLocalDpi xmlns:a14="http://schemas.microsoft.com/office/drawing/2010/main"/>
              </a:ext>
            </a:extLst>
          </a:blip>
          <a:srcRect/>
          <a:stretch/>
        </p:blipFill>
        <p:spPr>
          <a:xfrm>
            <a:off x="856" y="241"/>
            <a:ext cx="12191144" cy="6857520"/>
          </a:xfrm>
          <a:prstGeom prst="rect">
            <a:avLst/>
          </a:prstGeom>
        </p:spPr>
      </p:pic>
      <p:sp>
        <p:nvSpPr>
          <p:cNvPr id="2" name="TextBox 1">
            <a:extLst>
              <a:ext uri="{FF2B5EF4-FFF2-40B4-BE49-F238E27FC236}">
                <a16:creationId xmlns:a16="http://schemas.microsoft.com/office/drawing/2014/main" id="{881ABE87-0022-8F40-90F8-563AB8189F8B}"/>
              </a:ext>
            </a:extLst>
          </p:cNvPr>
          <p:cNvSpPr txBox="1"/>
          <p:nvPr/>
        </p:nvSpPr>
        <p:spPr>
          <a:xfrm>
            <a:off x="1422729" y="3208725"/>
            <a:ext cx="9346544" cy="1200778"/>
          </a:xfrm>
          <a:prstGeom prst="rect">
            <a:avLst/>
          </a:prstGeom>
          <a:noFill/>
        </p:spPr>
        <p:txBody>
          <a:bodyPr wrap="square" rtlCol="0" anchor="ctr">
            <a:spAutoFit/>
          </a:bodyPr>
          <a:lstStyle/>
          <a:p>
            <a:pPr algn="ctr">
              <a:lnSpc>
                <a:spcPct val="80000"/>
              </a:lnSpc>
            </a:pPr>
            <a:r>
              <a:rPr lang="en-AU" sz="8799" b="1" dirty="0">
                <a:solidFill>
                  <a:schemeClr val="bg1"/>
                </a:solidFill>
                <a:latin typeface="Anton" pitchFamily="2" charset="77"/>
              </a:rPr>
              <a:t>INTRANET</a:t>
            </a:r>
            <a:endParaRPr lang="en-GB" sz="8799" b="1" dirty="0">
              <a:solidFill>
                <a:schemeClr val="bg1"/>
              </a:solidFill>
              <a:latin typeface="Anton" pitchFamily="2" charset="77"/>
            </a:endParaRPr>
          </a:p>
        </p:txBody>
      </p:sp>
    </p:spTree>
    <p:extLst>
      <p:ext uri="{BB962C8B-B14F-4D97-AF65-F5344CB8AC3E}">
        <p14:creationId xmlns:p14="http://schemas.microsoft.com/office/powerpoint/2010/main" val="309344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person, outdoor, standing&#10;&#10;Description automatically generated">
            <a:extLst>
              <a:ext uri="{FF2B5EF4-FFF2-40B4-BE49-F238E27FC236}">
                <a16:creationId xmlns:a16="http://schemas.microsoft.com/office/drawing/2014/main" id="{19BA3BA6-3DDB-DE5E-E30F-EC349CC3A7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6096000" cy="6857999"/>
          </a:xfrm>
          <a:prstGeom prst="rect">
            <a:avLst/>
          </a:prstGeom>
        </p:spPr>
      </p:pic>
      <p:pic>
        <p:nvPicPr>
          <p:cNvPr id="25" name="Picture 24" descr="Background pattern&#10;&#10;Description automatically generated">
            <a:extLst>
              <a:ext uri="{FF2B5EF4-FFF2-40B4-BE49-F238E27FC236}">
                <a16:creationId xmlns:a16="http://schemas.microsoft.com/office/drawing/2014/main" id="{B5C2108F-2B9E-E93B-3E23-CF3DBA909367}"/>
              </a:ext>
            </a:extLst>
          </p:cNvPr>
          <p:cNvPicPr>
            <a:picLocks noChangeAspect="1"/>
          </p:cNvPicPr>
          <p:nvPr/>
        </p:nvPicPr>
        <p:blipFill rotWithShape="1">
          <a:blip r:embed="rId5" cstate="email">
            <a:alphaModFix amt="10000"/>
            <a:extLst>
              <a:ext uri="{28A0092B-C50C-407E-A947-70E740481C1C}">
                <a14:useLocalDpi xmlns:a14="http://schemas.microsoft.com/office/drawing/2010/main"/>
              </a:ext>
            </a:extLst>
          </a:blip>
          <a:srcRect/>
          <a:stretch/>
        </p:blipFill>
        <p:spPr>
          <a:xfrm>
            <a:off x="0" y="13824"/>
            <a:ext cx="6096000" cy="6857520"/>
          </a:xfrm>
          <a:prstGeom prst="rect">
            <a:avLst/>
          </a:prstGeom>
        </p:spPr>
      </p:pic>
      <p:sp>
        <p:nvSpPr>
          <p:cNvPr id="4" name="TextBox 3">
            <a:extLst>
              <a:ext uri="{FF2B5EF4-FFF2-40B4-BE49-F238E27FC236}">
                <a16:creationId xmlns:a16="http://schemas.microsoft.com/office/drawing/2014/main" id="{EBB61ADE-2002-7EC5-E91C-BDE631C7A689}"/>
              </a:ext>
            </a:extLst>
          </p:cNvPr>
          <p:cNvSpPr txBox="1"/>
          <p:nvPr/>
        </p:nvSpPr>
        <p:spPr>
          <a:xfrm>
            <a:off x="359986" y="4795841"/>
            <a:ext cx="4226762" cy="1835952"/>
          </a:xfrm>
          <a:prstGeom prst="rect">
            <a:avLst/>
          </a:prstGeom>
          <a:noFill/>
        </p:spPr>
        <p:txBody>
          <a:bodyPr wrap="square" rtlCol="0" anchor="b">
            <a:spAutoFit/>
          </a:bodyPr>
          <a:lstStyle/>
          <a:p>
            <a:pPr>
              <a:lnSpc>
                <a:spcPct val="80000"/>
              </a:lnSpc>
            </a:pPr>
            <a:r>
              <a:rPr lang="en-GB" sz="7000" b="1" dirty="0">
                <a:solidFill>
                  <a:schemeClr val="bg1"/>
                </a:solidFill>
                <a:latin typeface="Anton" pitchFamily="2" charset="77"/>
              </a:rPr>
              <a:t>ABOUT</a:t>
            </a:r>
            <a:br>
              <a:rPr lang="en-GB" sz="7000" b="1" dirty="0">
                <a:solidFill>
                  <a:schemeClr val="bg1"/>
                </a:solidFill>
                <a:latin typeface="Anton" pitchFamily="2" charset="77"/>
              </a:rPr>
            </a:br>
            <a:r>
              <a:rPr lang="en-GB" sz="7000" b="1" dirty="0">
                <a:solidFill>
                  <a:schemeClr val="bg1"/>
                </a:solidFill>
                <a:latin typeface="Anton" pitchFamily="2" charset="77"/>
              </a:rPr>
              <a:t>MOVEMBER</a:t>
            </a:r>
          </a:p>
        </p:txBody>
      </p:sp>
      <p:sp>
        <p:nvSpPr>
          <p:cNvPr id="7" name="TextBox 6">
            <a:extLst>
              <a:ext uri="{FF2B5EF4-FFF2-40B4-BE49-F238E27FC236}">
                <a16:creationId xmlns:a16="http://schemas.microsoft.com/office/drawing/2014/main" id="{1F17C46D-4B49-122E-A498-0C8C366EF88D}"/>
              </a:ext>
            </a:extLst>
          </p:cNvPr>
          <p:cNvSpPr txBox="1"/>
          <p:nvPr/>
        </p:nvSpPr>
        <p:spPr>
          <a:xfrm>
            <a:off x="15481595" y="349269"/>
            <a:ext cx="2071396" cy="4236031"/>
          </a:xfrm>
          <a:prstGeom prst="rect">
            <a:avLst/>
          </a:prstGeom>
          <a:noFill/>
        </p:spPr>
        <p:txBody>
          <a:bodyPr wrap="square" lIns="91440" tIns="45720" rIns="91440" bIns="45720" anchor="t">
            <a:spAutoFit/>
          </a:bodyPr>
          <a:lstStyle/>
          <a:p>
            <a:pPr>
              <a:lnSpc>
                <a:spcPts val="1300"/>
              </a:lnSpc>
              <a:spcAft>
                <a:spcPts val="600"/>
              </a:spcAft>
            </a:pPr>
            <a:r>
              <a:rPr lang="en-CA" sz="1000" dirty="0">
                <a:solidFill>
                  <a:srgbClr val="111111"/>
                </a:solidFill>
                <a:latin typeface="Overpass Light" pitchFamily="2" charset="77"/>
                <a:ea typeface="Times New Roman" panose="02020603050405020304" pitchFamily="18" charset="0"/>
                <a:cs typeface="Times New Roman" panose="02020603050405020304" pitchFamily="18" charset="0"/>
              </a:rPr>
              <a:t>CORPORATE SUPPORT </a:t>
            </a:r>
            <a:br>
              <a:rPr lang="en-CA" sz="1000" dirty="0">
                <a:solidFill>
                  <a:srgbClr val="111111"/>
                </a:solidFill>
                <a:latin typeface="Overpass Light" pitchFamily="2" charset="77"/>
                <a:ea typeface="Times New Roman" panose="02020603050405020304" pitchFamily="18" charset="0"/>
                <a:cs typeface="Times New Roman" panose="02020603050405020304" pitchFamily="18" charset="0"/>
              </a:rPr>
            </a:br>
            <a:r>
              <a:rPr lang="en-CA" sz="1000" dirty="0">
                <a:solidFill>
                  <a:srgbClr val="111111"/>
                </a:solidFill>
                <a:latin typeface="Overpass Light" pitchFamily="2" charset="77"/>
                <a:ea typeface="Times New Roman" panose="02020603050405020304" pitchFamily="18" charset="0"/>
                <a:cs typeface="Times New Roman" panose="02020603050405020304" pitchFamily="18" charset="0"/>
              </a:rPr>
              <a:t>ACTS AS ROCKET FUEL FOR YOUR CAMPAIGN.</a:t>
            </a:r>
            <a:endParaRPr lang="en-CA" sz="1000" spc="-16" dirty="0">
              <a:solidFill>
                <a:srgbClr val="111111"/>
              </a:solidFill>
              <a:latin typeface="Overpass Light" pitchFamily="2" charset="77"/>
              <a:ea typeface="Times New Roman" panose="02020603050405020304" pitchFamily="18" charset="0"/>
              <a:cs typeface="Times New Roman" panose="02020603050405020304" pitchFamily="18" charset="0"/>
            </a:endParaRPr>
          </a:p>
          <a:p>
            <a:pPr>
              <a:lnSpc>
                <a:spcPts val="1300"/>
              </a:lnSpc>
              <a:spcAft>
                <a:spcPts val="2067"/>
              </a:spcAft>
            </a:pPr>
            <a:r>
              <a:rPr lang="en-CA" sz="1000" spc="-16" dirty="0">
                <a:solidFill>
                  <a:srgbClr val="111111"/>
                </a:solidFill>
                <a:latin typeface="Overpass Light"/>
                <a:ea typeface="Times New Roman" panose="02020603050405020304" pitchFamily="18" charset="0"/>
                <a:cs typeface="Times New Roman"/>
              </a:rPr>
              <a:t>Take a second to imagine the impact if:</a:t>
            </a:r>
            <a:endParaRPr lang="en-CA" sz="1000" dirty="0">
              <a:latin typeface="Overpass Light"/>
              <a:ea typeface="Calibri" panose="020F0502020204030204" pitchFamily="34" charset="0"/>
              <a:cs typeface="Times New Roman"/>
            </a:endParaRPr>
          </a:p>
          <a:p>
            <a:pPr>
              <a:lnSpc>
                <a:spcPts val="1300"/>
              </a:lnSpc>
              <a:spcAft>
                <a:spcPts val="2067"/>
              </a:spcAft>
              <a:buSzPts val="1000"/>
              <a:tabLst>
                <a:tab pos="495285" algn="l"/>
              </a:tabLst>
            </a:pPr>
            <a:r>
              <a:rPr lang="en-CA" sz="1000" spc="-16" dirty="0">
                <a:solidFill>
                  <a:srgbClr val="111111"/>
                </a:solidFill>
                <a:latin typeface="Overpass Light"/>
                <a:ea typeface="Times New Roman" panose="02020603050405020304" pitchFamily="18" charset="0"/>
                <a:cs typeface="Times New Roman"/>
              </a:rPr>
              <a:t>Your fundraising was doubled (or tripled!) by a corporate dollar match or corporate cheque</a:t>
            </a:r>
          </a:p>
          <a:p>
            <a:pPr>
              <a:lnSpc>
                <a:spcPts val="1300"/>
              </a:lnSpc>
              <a:spcAft>
                <a:spcPts val="2067"/>
              </a:spcAft>
              <a:buSzPts val="1000"/>
              <a:tabLst>
                <a:tab pos="495285" algn="l"/>
              </a:tabLst>
            </a:pPr>
            <a:r>
              <a:rPr lang="en-CA" sz="1000" spc="-16" dirty="0">
                <a:solidFill>
                  <a:srgbClr val="111111"/>
                </a:solidFill>
                <a:latin typeface="Overpass Light"/>
                <a:ea typeface="Times New Roman" panose="02020603050405020304" pitchFamily="18" charset="0"/>
                <a:cs typeface="Times New Roman"/>
              </a:rPr>
              <a:t>Your CEO or President made an announcement pledging their support and encouraged the whole company to join you</a:t>
            </a:r>
            <a:endParaRPr lang="en-CA" sz="1000" dirty="0">
              <a:latin typeface="Overpass Light"/>
              <a:ea typeface="Calibri" panose="020F0502020204030204" pitchFamily="34" charset="0"/>
              <a:cs typeface="Times New Roman"/>
            </a:endParaRPr>
          </a:p>
          <a:p>
            <a:pPr>
              <a:lnSpc>
                <a:spcPts val="1300"/>
              </a:lnSpc>
              <a:spcAft>
                <a:spcPts val="2067"/>
              </a:spcAft>
              <a:buSzPts val="1000"/>
              <a:tabLst>
                <a:tab pos="495285" algn="l"/>
              </a:tabLst>
            </a:pPr>
            <a:r>
              <a:rPr lang="en-CA" sz="1000" spc="-16" dirty="0">
                <a:solidFill>
                  <a:srgbClr val="111111"/>
                </a:solidFill>
                <a:latin typeface="Overpass Light"/>
                <a:ea typeface="Times New Roman" panose="02020603050405020304" pitchFamily="18" charset="0"/>
                <a:cs typeface="Times New Roman"/>
              </a:rPr>
              <a:t>You were given budget to host a  month-end wrap up party for the entire office</a:t>
            </a:r>
            <a:endParaRPr lang="en-CA" sz="1000" dirty="0">
              <a:latin typeface="Overpass Light"/>
              <a:ea typeface="Calibri" panose="020F0502020204030204" pitchFamily="34" charset="0"/>
              <a:cs typeface="Times New Roman"/>
            </a:endParaRPr>
          </a:p>
          <a:p>
            <a:pPr>
              <a:lnSpc>
                <a:spcPts val="1300"/>
              </a:lnSpc>
              <a:spcAft>
                <a:spcPts val="867"/>
              </a:spcAft>
              <a:buSzPts val="1000"/>
              <a:tabLst>
                <a:tab pos="495285" algn="l"/>
              </a:tabLst>
            </a:pPr>
            <a:r>
              <a:rPr lang="en-CA" sz="1000" spc="-16" dirty="0">
                <a:solidFill>
                  <a:srgbClr val="111111"/>
                </a:solidFill>
                <a:latin typeface="Overpass Light"/>
                <a:ea typeface="Times New Roman" panose="02020603050405020304" pitchFamily="18" charset="0"/>
                <a:cs typeface="Times New Roman"/>
              </a:rPr>
              <a:t>Your communications team helped promote and share </a:t>
            </a:r>
            <a:r>
              <a:rPr lang="en-CA" sz="1000" spc="-16" dirty="0" err="1">
                <a:solidFill>
                  <a:srgbClr val="111111"/>
                </a:solidFill>
                <a:latin typeface="Overpass Light"/>
                <a:ea typeface="Times New Roman" panose="02020603050405020304" pitchFamily="18" charset="0"/>
                <a:cs typeface="Times New Roman"/>
              </a:rPr>
              <a:t>Movember</a:t>
            </a:r>
            <a:r>
              <a:rPr lang="en-CA" sz="1000" spc="-16" dirty="0">
                <a:solidFill>
                  <a:srgbClr val="111111"/>
                </a:solidFill>
                <a:latin typeface="Overpass Light"/>
                <a:ea typeface="Times New Roman" panose="02020603050405020304" pitchFamily="18" charset="0"/>
                <a:cs typeface="Times New Roman"/>
              </a:rPr>
              <a:t> mental health messages internally</a:t>
            </a:r>
            <a:endParaRPr lang="en-CA" sz="1000" dirty="0">
              <a:latin typeface="Overpass Light"/>
              <a:ea typeface="Calibri" panose="020F0502020204030204" pitchFamily="34" charset="0"/>
              <a:cs typeface="Times New Roman"/>
            </a:endParaRPr>
          </a:p>
        </p:txBody>
      </p:sp>
      <p:cxnSp>
        <p:nvCxnSpPr>
          <p:cNvPr id="8" name="Straight Connector 7">
            <a:extLst>
              <a:ext uri="{FF2B5EF4-FFF2-40B4-BE49-F238E27FC236}">
                <a16:creationId xmlns:a16="http://schemas.microsoft.com/office/drawing/2014/main" id="{BD367CF6-5220-6C5B-272D-6620DE609396}"/>
              </a:ext>
            </a:extLst>
          </p:cNvPr>
          <p:cNvCxnSpPr>
            <a:cxnSpLocks/>
          </p:cNvCxnSpPr>
          <p:nvPr/>
        </p:nvCxnSpPr>
        <p:spPr>
          <a:xfrm flipH="1">
            <a:off x="15593283" y="2191657"/>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E4D53D-49F0-4625-410E-7E3A5E3578EF}"/>
              </a:ext>
            </a:extLst>
          </p:cNvPr>
          <p:cNvCxnSpPr>
            <a:cxnSpLocks/>
          </p:cNvCxnSpPr>
          <p:nvPr/>
        </p:nvCxnSpPr>
        <p:spPr>
          <a:xfrm flipH="1">
            <a:off x="15593283" y="3111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344161-BFEC-364E-0EC6-287DA15AD56F}"/>
              </a:ext>
            </a:extLst>
          </p:cNvPr>
          <p:cNvCxnSpPr>
            <a:cxnSpLocks/>
          </p:cNvCxnSpPr>
          <p:nvPr/>
        </p:nvCxnSpPr>
        <p:spPr>
          <a:xfrm flipH="1">
            <a:off x="15593283" y="3873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D9E97F-8718-B45E-C860-B15954A7C218}"/>
              </a:ext>
            </a:extLst>
          </p:cNvPr>
          <p:cNvCxnSpPr>
            <a:cxnSpLocks/>
          </p:cNvCxnSpPr>
          <p:nvPr/>
        </p:nvCxnSpPr>
        <p:spPr>
          <a:xfrm flipH="1">
            <a:off x="15593283" y="142214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855B86-0A42-BF96-4C20-97758050975F}"/>
              </a:ext>
            </a:extLst>
          </p:cNvPr>
          <p:cNvSpPr txBox="1"/>
          <p:nvPr/>
        </p:nvSpPr>
        <p:spPr>
          <a:xfrm>
            <a:off x="6577844" y="991398"/>
            <a:ext cx="2435790" cy="1867691"/>
          </a:xfrm>
          <a:prstGeom prst="rect">
            <a:avLst/>
          </a:prstGeom>
          <a:noFill/>
        </p:spPr>
        <p:txBody>
          <a:bodyPr wrap="square" lIns="91440" tIns="45720" rIns="91440" bIns="45720" numCol="1" anchor="t">
            <a:spAutoFit/>
          </a:bodyPr>
          <a:lstStyle/>
          <a:p>
            <a:pPr>
              <a:lnSpc>
                <a:spcPct val="107000"/>
              </a:lnSpc>
              <a:spcAft>
                <a:spcPts val="900"/>
              </a:spcAft>
            </a:pPr>
            <a:r>
              <a:rPr lang="en-US" sz="1200" b="1" dirty="0" err="1">
                <a:latin typeface="Overpass Light" panose="00000400000000000000" pitchFamily="2" charset="0"/>
              </a:rPr>
              <a:t>Movember</a:t>
            </a:r>
            <a:r>
              <a:rPr lang="en-US" sz="1200" b="1" dirty="0">
                <a:latin typeface="Overpass Light" panose="00000400000000000000" pitchFamily="2" charset="0"/>
              </a:rPr>
              <a:t> is the leading global charity changing the face of men’s health. They exist to stop men dying too young by tackling some of the most complex health issues facing men today – mental health, suicide, prostate cancer and testicular cancer.</a:t>
            </a:r>
            <a:endParaRPr lang="en-US" sz="1200" dirty="0">
              <a:latin typeface="Overpass Light" panose="00000400000000000000" pitchFamily="2" charset="0"/>
            </a:endParaRPr>
          </a:p>
        </p:txBody>
      </p:sp>
      <p:pic>
        <p:nvPicPr>
          <p:cNvPr id="29" name="Picture 28">
            <a:extLst>
              <a:ext uri="{FF2B5EF4-FFF2-40B4-BE49-F238E27FC236}">
                <a16:creationId xmlns:a16="http://schemas.microsoft.com/office/drawing/2014/main" id="{7FE63664-92FE-B127-4E1E-AF377B3F60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7" name="TextBox 26">
            <a:extLst>
              <a:ext uri="{FF2B5EF4-FFF2-40B4-BE49-F238E27FC236}">
                <a16:creationId xmlns:a16="http://schemas.microsoft.com/office/drawing/2014/main" id="{E429CB1D-D5EF-9BB7-D818-C6BEBD4E59A9}"/>
              </a:ext>
            </a:extLst>
          </p:cNvPr>
          <p:cNvSpPr txBox="1"/>
          <p:nvPr/>
        </p:nvSpPr>
        <p:spPr>
          <a:xfrm>
            <a:off x="9188384" y="996054"/>
            <a:ext cx="2435790" cy="3564053"/>
          </a:xfrm>
          <a:prstGeom prst="rect">
            <a:avLst/>
          </a:prstGeom>
          <a:noFill/>
        </p:spPr>
        <p:txBody>
          <a:bodyPr wrap="square" lIns="91440" tIns="45720" rIns="91440" bIns="45720" numCol="1" anchor="t">
            <a:spAutoFit/>
          </a:bodyPr>
          <a:lstStyle/>
          <a:p>
            <a:pPr>
              <a:lnSpc>
                <a:spcPct val="107000"/>
              </a:lnSpc>
              <a:spcAft>
                <a:spcPts val="900"/>
              </a:spcAft>
            </a:pPr>
            <a:r>
              <a:rPr lang="en-US" sz="1200" dirty="0">
                <a:latin typeface="Overpass Light" panose="00000400000000000000" pitchFamily="2" charset="0"/>
              </a:rPr>
              <a:t>Thanks to the seven million people globally who have got behind the movement, </a:t>
            </a:r>
            <a:r>
              <a:rPr lang="en-US" sz="1200" dirty="0" err="1">
                <a:latin typeface="Overpass Light" panose="00000400000000000000" pitchFamily="2" charset="0"/>
              </a:rPr>
              <a:t>Movember</a:t>
            </a:r>
            <a:r>
              <a:rPr lang="en-US" sz="1200" dirty="0">
                <a:latin typeface="Overpass Light" panose="00000400000000000000" pitchFamily="2" charset="0"/>
              </a:rPr>
              <a:t> is proud to have funded more than 1,300 men’s health projects around the world. Programs that challenge health systems, confront gender norms, reduce health inequalities, and encourage men to adopt healthy </a:t>
            </a:r>
            <a:r>
              <a:rPr lang="en-US" sz="1200" dirty="0" err="1">
                <a:latin typeface="Overpass Light" panose="00000400000000000000" pitchFamily="2" charset="0"/>
              </a:rPr>
              <a:t>behaviours</a:t>
            </a:r>
            <a:r>
              <a:rPr lang="en-US" sz="1200" dirty="0">
                <a:latin typeface="Overpass Light" panose="00000400000000000000" pitchFamily="2" charset="0"/>
              </a:rPr>
              <a:t>. </a:t>
            </a:r>
          </a:p>
          <a:p>
            <a:pPr>
              <a:lnSpc>
                <a:spcPct val="107000"/>
              </a:lnSpc>
              <a:spcAft>
                <a:spcPts val="900"/>
              </a:spcAft>
            </a:pPr>
            <a:r>
              <a:rPr lang="en-US" sz="1200" dirty="0">
                <a:latin typeface="Overpass Light" panose="00000400000000000000" pitchFamily="2" charset="0"/>
              </a:rPr>
              <a:t>They will continue to make noise, push boundaries, and shape the health and wellbeing of men for generations to come. Because healthier men means a healthier world.</a:t>
            </a:r>
          </a:p>
        </p:txBody>
      </p:sp>
    </p:spTree>
    <p:custDataLst>
      <p:tags r:id="rId1"/>
    </p:custDataLst>
    <p:extLst>
      <p:ext uri="{BB962C8B-B14F-4D97-AF65-F5344CB8AC3E}">
        <p14:creationId xmlns:p14="http://schemas.microsoft.com/office/powerpoint/2010/main" val="224722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6" name="Picture 75" descr="A starry night sky&#10;&#10;Description automatically generated with medium confidence">
            <a:extLst>
              <a:ext uri="{FF2B5EF4-FFF2-40B4-BE49-F238E27FC236}">
                <a16:creationId xmlns:a16="http://schemas.microsoft.com/office/drawing/2014/main" id="{5ADCD2FD-DE64-5109-C7C3-D4BFA6B867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7233643"/>
          </a:xfrm>
          <a:prstGeom prst="rect">
            <a:avLst/>
          </a:prstGeom>
        </p:spPr>
      </p:pic>
      <p:cxnSp>
        <p:nvCxnSpPr>
          <p:cNvPr id="8" name="Straight Connector 7">
            <a:extLst>
              <a:ext uri="{FF2B5EF4-FFF2-40B4-BE49-F238E27FC236}">
                <a16:creationId xmlns:a16="http://schemas.microsoft.com/office/drawing/2014/main" id="{BD367CF6-5220-6C5B-272D-6620DE609396}"/>
              </a:ext>
            </a:extLst>
          </p:cNvPr>
          <p:cNvCxnSpPr>
            <a:cxnSpLocks/>
          </p:cNvCxnSpPr>
          <p:nvPr/>
        </p:nvCxnSpPr>
        <p:spPr>
          <a:xfrm flipH="1">
            <a:off x="15593283" y="2191657"/>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E4D53D-49F0-4625-410E-7E3A5E3578EF}"/>
              </a:ext>
            </a:extLst>
          </p:cNvPr>
          <p:cNvCxnSpPr>
            <a:cxnSpLocks/>
          </p:cNvCxnSpPr>
          <p:nvPr/>
        </p:nvCxnSpPr>
        <p:spPr>
          <a:xfrm flipH="1">
            <a:off x="15593283" y="3111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344161-BFEC-364E-0EC6-287DA15AD56F}"/>
              </a:ext>
            </a:extLst>
          </p:cNvPr>
          <p:cNvCxnSpPr>
            <a:cxnSpLocks/>
          </p:cNvCxnSpPr>
          <p:nvPr/>
        </p:nvCxnSpPr>
        <p:spPr>
          <a:xfrm flipH="1">
            <a:off x="15593283" y="3873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D9E97F-8718-B45E-C860-B15954A7C218}"/>
              </a:ext>
            </a:extLst>
          </p:cNvPr>
          <p:cNvCxnSpPr>
            <a:cxnSpLocks/>
          </p:cNvCxnSpPr>
          <p:nvPr/>
        </p:nvCxnSpPr>
        <p:spPr>
          <a:xfrm flipH="1">
            <a:off x="15593283" y="142214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A67952D-107F-C1F4-C05F-BDEF43E317F3}"/>
              </a:ext>
            </a:extLst>
          </p:cNvPr>
          <p:cNvSpPr txBox="1"/>
          <p:nvPr/>
        </p:nvSpPr>
        <p:spPr>
          <a:xfrm>
            <a:off x="430073" y="366365"/>
            <a:ext cx="2435790" cy="271228"/>
          </a:xfrm>
          <a:prstGeom prst="rect">
            <a:avLst/>
          </a:prstGeom>
          <a:noFill/>
        </p:spPr>
        <p:txBody>
          <a:bodyPr wrap="square" lIns="91440" tIns="45720" rIns="91440" bIns="45720" anchor="t">
            <a:spAutoFit/>
          </a:bodyPr>
          <a:lstStyle/>
          <a:p>
            <a:pPr>
              <a:lnSpc>
                <a:spcPts val="1300"/>
              </a:lnSpc>
              <a:spcAft>
                <a:spcPts val="300"/>
              </a:spcAft>
            </a:pPr>
            <a:r>
              <a:rPr lang="en-CA" sz="1400" b="1" dirty="0">
                <a:solidFill>
                  <a:schemeClr val="bg1"/>
                </a:solidFill>
                <a:latin typeface="Overpass ExtraBold" pitchFamily="2" charset="77"/>
                <a:ea typeface="Times New Roman" panose="02020603050405020304" pitchFamily="18" charset="0"/>
                <a:cs typeface="Times New Roman" panose="02020603050405020304" pitchFamily="18" charset="0"/>
              </a:rPr>
              <a:t>THE STATS</a:t>
            </a:r>
            <a:endParaRPr lang="en-CA" sz="1400" dirty="0">
              <a:solidFill>
                <a:schemeClr val="bg1"/>
              </a:solidFill>
              <a:latin typeface="Overpass Light"/>
              <a:ea typeface="Calibri" panose="020F0502020204030204" pitchFamily="34" charset="0"/>
              <a:cs typeface="Times New Roman"/>
            </a:endParaRPr>
          </a:p>
        </p:txBody>
      </p:sp>
      <p:sp>
        <p:nvSpPr>
          <p:cNvPr id="56" name="TextBox 55">
            <a:extLst>
              <a:ext uri="{FF2B5EF4-FFF2-40B4-BE49-F238E27FC236}">
                <a16:creationId xmlns:a16="http://schemas.microsoft.com/office/drawing/2014/main" id="{87AD4D92-EE93-43C2-C366-F45D626FC35E}"/>
              </a:ext>
            </a:extLst>
          </p:cNvPr>
          <p:cNvSpPr txBox="1"/>
          <p:nvPr/>
        </p:nvSpPr>
        <p:spPr>
          <a:xfrm>
            <a:off x="415325" y="2781601"/>
            <a:ext cx="3168533" cy="1837041"/>
          </a:xfrm>
          <a:prstGeom prst="rect">
            <a:avLst/>
          </a:prstGeom>
          <a:noFill/>
        </p:spPr>
        <p:txBody>
          <a:bodyPr wrap="square" rtlCol="0">
            <a:spAutoFit/>
          </a:bodyPr>
          <a:lstStyle/>
          <a:p>
            <a:pPr>
              <a:lnSpc>
                <a:spcPts val="6600"/>
              </a:lnSpc>
            </a:pPr>
            <a:r>
              <a:rPr lang="en-US" sz="6700" b="1" dirty="0">
                <a:solidFill>
                  <a:schemeClr val="bg1"/>
                </a:solidFill>
                <a:latin typeface="Anton" pitchFamily="2" charset="77"/>
                <a:ea typeface="Montserrat Light" charset="0"/>
                <a:cs typeface="Montserrat Light" charset="0"/>
              </a:rPr>
              <a:t>4.5</a:t>
            </a:r>
          </a:p>
          <a:p>
            <a:pPr>
              <a:lnSpc>
                <a:spcPts val="6600"/>
              </a:lnSpc>
            </a:pPr>
            <a:r>
              <a:rPr lang="en-US" sz="6700" b="1" dirty="0">
                <a:solidFill>
                  <a:schemeClr val="bg1"/>
                </a:solidFill>
                <a:latin typeface="Anton" pitchFamily="2" charset="77"/>
                <a:ea typeface="Montserrat Light" charset="0"/>
                <a:cs typeface="Montserrat Light" charset="0"/>
              </a:rPr>
              <a:t>YEARS </a:t>
            </a:r>
          </a:p>
        </p:txBody>
      </p:sp>
      <p:sp>
        <p:nvSpPr>
          <p:cNvPr id="57" name="object 16">
            <a:extLst>
              <a:ext uri="{FF2B5EF4-FFF2-40B4-BE49-F238E27FC236}">
                <a16:creationId xmlns:a16="http://schemas.microsoft.com/office/drawing/2014/main" id="{B35CD30D-F5B0-ABD4-E3A4-E68735FE17C6}"/>
              </a:ext>
            </a:extLst>
          </p:cNvPr>
          <p:cNvSpPr txBox="1"/>
          <p:nvPr/>
        </p:nvSpPr>
        <p:spPr>
          <a:xfrm>
            <a:off x="498213" y="2126991"/>
            <a:ext cx="2876781" cy="443711"/>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On average, </a:t>
            </a:r>
            <a:br>
              <a:rPr lang="en-AU" sz="1400" dirty="0">
                <a:solidFill>
                  <a:schemeClr val="bg1"/>
                </a:solidFill>
                <a:latin typeface="Lora" panose="02000503000000020004" pitchFamily="2" charset="77"/>
                <a:cs typeface="Overpass-ExtraBold"/>
              </a:rPr>
            </a:br>
            <a:r>
              <a:rPr lang="en-AU" sz="1400" dirty="0">
                <a:solidFill>
                  <a:schemeClr val="bg1"/>
                </a:solidFill>
                <a:latin typeface="Lora" panose="02000503000000020004" pitchFamily="2" charset="77"/>
                <a:cs typeface="Overpass-ExtraBold"/>
              </a:rPr>
              <a:t>men are dying </a:t>
            </a:r>
          </a:p>
        </p:txBody>
      </p:sp>
      <p:sp>
        <p:nvSpPr>
          <p:cNvPr id="58" name="object 16">
            <a:extLst>
              <a:ext uri="{FF2B5EF4-FFF2-40B4-BE49-F238E27FC236}">
                <a16:creationId xmlns:a16="http://schemas.microsoft.com/office/drawing/2014/main" id="{6A25D784-422D-DDE2-719C-7F38C75D8040}"/>
              </a:ext>
            </a:extLst>
          </p:cNvPr>
          <p:cNvSpPr txBox="1"/>
          <p:nvPr/>
        </p:nvSpPr>
        <p:spPr>
          <a:xfrm>
            <a:off x="498213" y="4426923"/>
            <a:ext cx="2659271" cy="443711"/>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earlier than women, and for largely preventable reasons</a:t>
            </a:r>
          </a:p>
        </p:txBody>
      </p:sp>
      <p:cxnSp>
        <p:nvCxnSpPr>
          <p:cNvPr id="59" name="Straight Connector 58">
            <a:extLst>
              <a:ext uri="{FF2B5EF4-FFF2-40B4-BE49-F238E27FC236}">
                <a16:creationId xmlns:a16="http://schemas.microsoft.com/office/drawing/2014/main" id="{CBF6AA79-71BD-A055-6590-5EDE28D18D65}"/>
              </a:ext>
            </a:extLst>
          </p:cNvPr>
          <p:cNvCxnSpPr>
            <a:cxnSpLocks/>
          </p:cNvCxnSpPr>
          <p:nvPr/>
        </p:nvCxnSpPr>
        <p:spPr>
          <a:xfrm flipH="1">
            <a:off x="525348" y="712452"/>
            <a:ext cx="3300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081A61A-7F58-D0BD-9D68-CE4B06CDF62B}"/>
              </a:ext>
            </a:extLst>
          </p:cNvPr>
          <p:cNvSpPr txBox="1"/>
          <p:nvPr/>
        </p:nvSpPr>
        <p:spPr>
          <a:xfrm>
            <a:off x="3284616" y="2781601"/>
            <a:ext cx="3168533" cy="1837041"/>
          </a:xfrm>
          <a:prstGeom prst="rect">
            <a:avLst/>
          </a:prstGeom>
          <a:noFill/>
        </p:spPr>
        <p:txBody>
          <a:bodyPr wrap="square" rtlCol="0">
            <a:spAutoFit/>
          </a:bodyPr>
          <a:lstStyle/>
          <a:p>
            <a:pPr>
              <a:lnSpc>
                <a:spcPts val="6600"/>
              </a:lnSpc>
            </a:pPr>
            <a:r>
              <a:rPr lang="en-US" sz="6700" b="1" dirty="0">
                <a:solidFill>
                  <a:schemeClr val="bg1"/>
                </a:solidFill>
                <a:latin typeface="Anton" pitchFamily="2" charset="77"/>
                <a:ea typeface="Montserrat Light" charset="0"/>
                <a:cs typeface="Montserrat Light" charset="0"/>
              </a:rPr>
              <a:t>EVERY MINUTE</a:t>
            </a:r>
          </a:p>
        </p:txBody>
      </p:sp>
      <p:sp>
        <p:nvSpPr>
          <p:cNvPr id="61" name="object 16">
            <a:extLst>
              <a:ext uri="{FF2B5EF4-FFF2-40B4-BE49-F238E27FC236}">
                <a16:creationId xmlns:a16="http://schemas.microsoft.com/office/drawing/2014/main" id="{BEC817D0-9FB2-C620-B060-F1C43C1424AC}"/>
              </a:ext>
            </a:extLst>
          </p:cNvPr>
          <p:cNvSpPr txBox="1"/>
          <p:nvPr/>
        </p:nvSpPr>
        <p:spPr>
          <a:xfrm>
            <a:off x="3382253" y="2126991"/>
            <a:ext cx="1905774" cy="456535"/>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Globally we lose </a:t>
            </a:r>
          </a:p>
          <a:p>
            <a:pPr marL="12700">
              <a:lnSpc>
                <a:spcPct val="100000"/>
              </a:lnSpc>
              <a:spcBef>
                <a:spcPts val="100"/>
              </a:spcBef>
            </a:pPr>
            <a:r>
              <a:rPr lang="en-AU" sz="1400" dirty="0">
                <a:solidFill>
                  <a:schemeClr val="bg1"/>
                </a:solidFill>
                <a:latin typeface="Lora" panose="02000503000000020004" pitchFamily="2" charset="77"/>
                <a:cs typeface="Overpass-ExtraBold"/>
              </a:rPr>
              <a:t>one man to suicide</a:t>
            </a:r>
          </a:p>
        </p:txBody>
      </p:sp>
      <p:sp>
        <p:nvSpPr>
          <p:cNvPr id="62" name="object 16">
            <a:extLst>
              <a:ext uri="{FF2B5EF4-FFF2-40B4-BE49-F238E27FC236}">
                <a16:creationId xmlns:a16="http://schemas.microsoft.com/office/drawing/2014/main" id="{C8018FF0-3CA3-CA7F-F757-1BB285B54EC5}"/>
              </a:ext>
            </a:extLst>
          </p:cNvPr>
          <p:cNvSpPr txBox="1"/>
          <p:nvPr/>
        </p:nvSpPr>
        <p:spPr>
          <a:xfrm>
            <a:off x="3382252" y="4431539"/>
            <a:ext cx="2659271" cy="228268"/>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of every hour of every day</a:t>
            </a:r>
          </a:p>
        </p:txBody>
      </p:sp>
      <p:sp>
        <p:nvSpPr>
          <p:cNvPr id="68" name="TextBox 67">
            <a:extLst>
              <a:ext uri="{FF2B5EF4-FFF2-40B4-BE49-F238E27FC236}">
                <a16:creationId xmlns:a16="http://schemas.microsoft.com/office/drawing/2014/main" id="{67308016-4D59-4EB1-EA52-BEF1CD6D14A2}"/>
              </a:ext>
            </a:extLst>
          </p:cNvPr>
          <p:cNvSpPr txBox="1"/>
          <p:nvPr/>
        </p:nvSpPr>
        <p:spPr>
          <a:xfrm>
            <a:off x="6382916" y="2781601"/>
            <a:ext cx="3168533" cy="1847109"/>
          </a:xfrm>
          <a:prstGeom prst="rect">
            <a:avLst/>
          </a:prstGeom>
          <a:noFill/>
        </p:spPr>
        <p:txBody>
          <a:bodyPr wrap="square" rtlCol="0">
            <a:spAutoFit/>
          </a:bodyPr>
          <a:lstStyle/>
          <a:p>
            <a:pPr>
              <a:lnSpc>
                <a:spcPts val="6600"/>
              </a:lnSpc>
            </a:pPr>
            <a:r>
              <a:rPr lang="en-US" sz="6700" b="1" dirty="0">
                <a:solidFill>
                  <a:schemeClr val="bg1"/>
                </a:solidFill>
                <a:latin typeface="Anton" pitchFamily="2" charset="77"/>
                <a:ea typeface="Montserrat Light" charset="0"/>
                <a:cs typeface="Montserrat Light" charset="0"/>
              </a:rPr>
              <a:t>AGED</a:t>
            </a:r>
            <a:br>
              <a:rPr lang="en-US" sz="6700" b="1" dirty="0">
                <a:solidFill>
                  <a:schemeClr val="bg1"/>
                </a:solidFill>
                <a:latin typeface="Anton" pitchFamily="2" charset="77"/>
                <a:ea typeface="Montserrat Light" charset="0"/>
                <a:cs typeface="Montserrat Light" charset="0"/>
              </a:rPr>
            </a:br>
            <a:r>
              <a:rPr lang="en-US" sz="6700" b="1" dirty="0">
                <a:solidFill>
                  <a:schemeClr val="bg1"/>
                </a:solidFill>
                <a:latin typeface="Anton" pitchFamily="2" charset="77"/>
                <a:ea typeface="Montserrat Light" charset="0"/>
                <a:cs typeface="Montserrat Light" charset="0"/>
              </a:rPr>
              <a:t>15-34</a:t>
            </a:r>
          </a:p>
        </p:txBody>
      </p:sp>
      <p:sp>
        <p:nvSpPr>
          <p:cNvPr id="69" name="object 16">
            <a:extLst>
              <a:ext uri="{FF2B5EF4-FFF2-40B4-BE49-F238E27FC236}">
                <a16:creationId xmlns:a16="http://schemas.microsoft.com/office/drawing/2014/main" id="{BC21A523-A1E3-AE28-BFD5-F9A75AFCF3DF}"/>
              </a:ext>
            </a:extLst>
          </p:cNvPr>
          <p:cNvSpPr txBox="1"/>
          <p:nvPr/>
        </p:nvSpPr>
        <p:spPr>
          <a:xfrm>
            <a:off x="6465804" y="2126991"/>
            <a:ext cx="2876781" cy="443711"/>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Testicular cancer is the most common cancer in men</a:t>
            </a:r>
          </a:p>
        </p:txBody>
      </p:sp>
      <p:sp>
        <p:nvSpPr>
          <p:cNvPr id="71" name="TextBox 70">
            <a:extLst>
              <a:ext uri="{FF2B5EF4-FFF2-40B4-BE49-F238E27FC236}">
                <a16:creationId xmlns:a16="http://schemas.microsoft.com/office/drawing/2014/main" id="{D5763560-0413-7F2C-EA77-2A4357100FED}"/>
              </a:ext>
            </a:extLst>
          </p:cNvPr>
          <p:cNvSpPr txBox="1"/>
          <p:nvPr/>
        </p:nvSpPr>
        <p:spPr>
          <a:xfrm>
            <a:off x="9220826" y="2781601"/>
            <a:ext cx="3168533" cy="1847109"/>
          </a:xfrm>
          <a:prstGeom prst="rect">
            <a:avLst/>
          </a:prstGeom>
          <a:noFill/>
        </p:spPr>
        <p:txBody>
          <a:bodyPr wrap="square" rtlCol="0">
            <a:spAutoFit/>
          </a:bodyPr>
          <a:lstStyle/>
          <a:p>
            <a:pPr>
              <a:lnSpc>
                <a:spcPts val="6600"/>
              </a:lnSpc>
            </a:pPr>
            <a:r>
              <a:rPr lang="en-US" sz="6700" b="1" dirty="0">
                <a:solidFill>
                  <a:schemeClr val="bg1"/>
                </a:solidFill>
                <a:latin typeface="Anton" pitchFamily="2" charset="77"/>
                <a:ea typeface="Montserrat Light" charset="0"/>
                <a:cs typeface="Montserrat Light" charset="0"/>
              </a:rPr>
              <a:t>OVER</a:t>
            </a:r>
            <a:br>
              <a:rPr lang="en-US" sz="6700" b="1" dirty="0">
                <a:solidFill>
                  <a:schemeClr val="bg1"/>
                </a:solidFill>
                <a:latin typeface="Anton" pitchFamily="2" charset="77"/>
                <a:ea typeface="Montserrat Light" charset="0"/>
                <a:cs typeface="Montserrat Light" charset="0"/>
              </a:rPr>
            </a:br>
            <a:r>
              <a:rPr lang="en-US" sz="6700" b="1" dirty="0">
                <a:solidFill>
                  <a:schemeClr val="bg1"/>
                </a:solidFill>
                <a:latin typeface="Anton" pitchFamily="2" charset="77"/>
                <a:ea typeface="Montserrat Light" charset="0"/>
                <a:cs typeface="Montserrat Light" charset="0"/>
              </a:rPr>
              <a:t>45</a:t>
            </a:r>
          </a:p>
        </p:txBody>
      </p:sp>
      <p:sp>
        <p:nvSpPr>
          <p:cNvPr id="72" name="object 16">
            <a:extLst>
              <a:ext uri="{FF2B5EF4-FFF2-40B4-BE49-F238E27FC236}">
                <a16:creationId xmlns:a16="http://schemas.microsoft.com/office/drawing/2014/main" id="{87D1A84E-2BB1-EC19-2B40-80C4B67499B8}"/>
              </a:ext>
            </a:extLst>
          </p:cNvPr>
          <p:cNvSpPr txBox="1"/>
          <p:nvPr/>
        </p:nvSpPr>
        <p:spPr>
          <a:xfrm>
            <a:off x="9318463" y="2126991"/>
            <a:ext cx="1905774" cy="443711"/>
          </a:xfrm>
          <a:prstGeom prst="rect">
            <a:avLst/>
          </a:prstGeom>
        </p:spPr>
        <p:txBody>
          <a:bodyPr vert="horz" wrap="square" lIns="0" tIns="12700" rIns="0" bIns="0" rtlCol="0">
            <a:spAutoFit/>
          </a:bodyPr>
          <a:lstStyle/>
          <a:p>
            <a:pPr marL="12700">
              <a:lnSpc>
                <a:spcPct val="100000"/>
              </a:lnSpc>
              <a:spcBef>
                <a:spcPts val="100"/>
              </a:spcBef>
            </a:pPr>
            <a:r>
              <a:rPr lang="en-AU" sz="1400" dirty="0">
                <a:solidFill>
                  <a:schemeClr val="bg1"/>
                </a:solidFill>
                <a:latin typeface="Lora" panose="02000503000000020004" pitchFamily="2" charset="77"/>
                <a:cs typeface="Overpass-ExtraBold"/>
              </a:rPr>
              <a:t>Prostate cancer is the most common for men </a:t>
            </a:r>
          </a:p>
        </p:txBody>
      </p:sp>
      <p:pic>
        <p:nvPicPr>
          <p:cNvPr id="75" name="Picture 74" descr="A picture containing white, clipart, silhouette&#10;&#10;Description automatically generated">
            <a:hlinkClick r:id="rId5" action="ppaction://hlinksldjump"/>
            <a:extLst>
              <a:ext uri="{FF2B5EF4-FFF2-40B4-BE49-F238E27FC236}">
                <a16:creationId xmlns:a16="http://schemas.microsoft.com/office/drawing/2014/main" id="{8DB8EDDE-367F-2660-98CD-520F7A9A45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2440" y="375642"/>
            <a:ext cx="506861" cy="135346"/>
          </a:xfrm>
          <a:prstGeom prst="rect">
            <a:avLst/>
          </a:prstGeom>
        </p:spPr>
      </p:pic>
    </p:spTree>
    <p:custDataLst>
      <p:tags r:id="rId1"/>
    </p:custDataLst>
    <p:extLst>
      <p:ext uri="{BB962C8B-B14F-4D97-AF65-F5344CB8AC3E}">
        <p14:creationId xmlns:p14="http://schemas.microsoft.com/office/powerpoint/2010/main" val="185273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D367CF6-5220-6C5B-272D-6620DE609396}"/>
              </a:ext>
            </a:extLst>
          </p:cNvPr>
          <p:cNvCxnSpPr>
            <a:cxnSpLocks/>
          </p:cNvCxnSpPr>
          <p:nvPr/>
        </p:nvCxnSpPr>
        <p:spPr>
          <a:xfrm flipH="1">
            <a:off x="15593283" y="2191657"/>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E4D53D-49F0-4625-410E-7E3A5E3578EF}"/>
              </a:ext>
            </a:extLst>
          </p:cNvPr>
          <p:cNvCxnSpPr>
            <a:cxnSpLocks/>
          </p:cNvCxnSpPr>
          <p:nvPr/>
        </p:nvCxnSpPr>
        <p:spPr>
          <a:xfrm flipH="1">
            <a:off x="15593283" y="3111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344161-BFEC-364E-0EC6-287DA15AD56F}"/>
              </a:ext>
            </a:extLst>
          </p:cNvPr>
          <p:cNvCxnSpPr>
            <a:cxnSpLocks/>
          </p:cNvCxnSpPr>
          <p:nvPr/>
        </p:nvCxnSpPr>
        <p:spPr>
          <a:xfrm flipH="1">
            <a:off x="15593283" y="387350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D9E97F-8718-B45E-C860-B15954A7C218}"/>
              </a:ext>
            </a:extLst>
          </p:cNvPr>
          <p:cNvCxnSpPr>
            <a:cxnSpLocks/>
          </p:cNvCxnSpPr>
          <p:nvPr/>
        </p:nvCxnSpPr>
        <p:spPr>
          <a:xfrm flipH="1">
            <a:off x="15593283" y="1422141"/>
            <a:ext cx="30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A67952D-107F-C1F4-C05F-BDEF43E317F3}"/>
              </a:ext>
            </a:extLst>
          </p:cNvPr>
          <p:cNvSpPr txBox="1"/>
          <p:nvPr/>
        </p:nvSpPr>
        <p:spPr>
          <a:xfrm>
            <a:off x="415325" y="349268"/>
            <a:ext cx="2435790" cy="263534"/>
          </a:xfrm>
          <a:prstGeom prst="rect">
            <a:avLst/>
          </a:prstGeom>
          <a:noFill/>
        </p:spPr>
        <p:txBody>
          <a:bodyPr wrap="square" lIns="91440" tIns="45720" rIns="91440" bIns="45720" anchor="t">
            <a:spAutoFit/>
          </a:bodyPr>
          <a:lstStyle/>
          <a:p>
            <a:pPr>
              <a:lnSpc>
                <a:spcPts val="1300"/>
              </a:lnSpc>
              <a:spcAft>
                <a:spcPts val="300"/>
              </a:spcAft>
            </a:pPr>
            <a:r>
              <a:rPr lang="en-CA" sz="1200" b="1" dirty="0">
                <a:solidFill>
                  <a:schemeClr val="bg1"/>
                </a:solidFill>
                <a:latin typeface="Overpass ExtraBold" pitchFamily="2" charset="77"/>
                <a:ea typeface="Times New Roman" panose="02020603050405020304" pitchFamily="18" charset="0"/>
                <a:cs typeface="Times New Roman" panose="02020603050405020304" pitchFamily="18" charset="0"/>
              </a:rPr>
              <a:t>THE STATS</a:t>
            </a:r>
            <a:endParaRPr lang="en-CA" sz="1200" dirty="0">
              <a:solidFill>
                <a:schemeClr val="bg1"/>
              </a:solidFill>
              <a:latin typeface="Overpass Light"/>
              <a:ea typeface="Calibri" panose="020F0502020204030204" pitchFamily="34" charset="0"/>
              <a:cs typeface="Times New Roman"/>
            </a:endParaRPr>
          </a:p>
        </p:txBody>
      </p:sp>
      <p:sp>
        <p:nvSpPr>
          <p:cNvPr id="56" name="TextBox 55">
            <a:extLst>
              <a:ext uri="{FF2B5EF4-FFF2-40B4-BE49-F238E27FC236}">
                <a16:creationId xmlns:a16="http://schemas.microsoft.com/office/drawing/2014/main" id="{87AD4D92-EE93-43C2-C366-F45D626FC35E}"/>
              </a:ext>
            </a:extLst>
          </p:cNvPr>
          <p:cNvSpPr txBox="1"/>
          <p:nvPr/>
        </p:nvSpPr>
        <p:spPr>
          <a:xfrm>
            <a:off x="415325" y="1678311"/>
            <a:ext cx="3168533" cy="498598"/>
          </a:xfrm>
          <a:prstGeom prst="rect">
            <a:avLst/>
          </a:prstGeom>
          <a:noFill/>
        </p:spPr>
        <p:txBody>
          <a:bodyPr wrap="square" rtlCol="0">
            <a:spAutoFit/>
          </a:bodyPr>
          <a:lstStyle/>
          <a:p>
            <a:pPr>
              <a:lnSpc>
                <a:spcPts val="2280"/>
              </a:lnSpc>
            </a:pPr>
            <a:r>
              <a:rPr lang="en-US" sz="5500" dirty="0">
                <a:solidFill>
                  <a:schemeClr val="bg1"/>
                </a:solidFill>
                <a:latin typeface="Anton" pitchFamily="2" charset="77"/>
                <a:ea typeface="Montserrat Light" charset="0"/>
                <a:cs typeface="Montserrat Light" charset="0"/>
              </a:rPr>
              <a:t>4.5 YEARS </a:t>
            </a:r>
          </a:p>
        </p:txBody>
      </p:sp>
      <p:sp>
        <p:nvSpPr>
          <p:cNvPr id="57" name="object 16">
            <a:extLst>
              <a:ext uri="{FF2B5EF4-FFF2-40B4-BE49-F238E27FC236}">
                <a16:creationId xmlns:a16="http://schemas.microsoft.com/office/drawing/2014/main" id="{B35CD30D-F5B0-ABD4-E3A4-E68735FE17C6}"/>
              </a:ext>
            </a:extLst>
          </p:cNvPr>
          <p:cNvSpPr txBox="1"/>
          <p:nvPr/>
        </p:nvSpPr>
        <p:spPr>
          <a:xfrm>
            <a:off x="483465" y="1026755"/>
            <a:ext cx="2876781" cy="212879"/>
          </a:xfrm>
          <a:prstGeom prst="rect">
            <a:avLst/>
          </a:prstGeom>
        </p:spPr>
        <p:txBody>
          <a:bodyPr vert="horz" wrap="square" lIns="0" tIns="12700" rIns="0" bIns="0" rtlCol="0">
            <a:spAutoFit/>
          </a:bodyPr>
          <a:lstStyle/>
          <a:p>
            <a:pPr marL="12700">
              <a:lnSpc>
                <a:spcPct val="100000"/>
              </a:lnSpc>
              <a:spcBef>
                <a:spcPts val="100"/>
              </a:spcBef>
            </a:pPr>
            <a:r>
              <a:rPr lang="en-AU" sz="1300" dirty="0">
                <a:solidFill>
                  <a:schemeClr val="bg1"/>
                </a:solidFill>
                <a:latin typeface="Lora" panose="02000503000000020004" pitchFamily="2" charset="77"/>
                <a:cs typeface="Overpass-ExtraBold"/>
              </a:rPr>
              <a:t>On average, men are dying </a:t>
            </a:r>
          </a:p>
        </p:txBody>
      </p:sp>
      <p:sp>
        <p:nvSpPr>
          <p:cNvPr id="58" name="object 16">
            <a:extLst>
              <a:ext uri="{FF2B5EF4-FFF2-40B4-BE49-F238E27FC236}">
                <a16:creationId xmlns:a16="http://schemas.microsoft.com/office/drawing/2014/main" id="{6A25D784-422D-DDE2-719C-7F38C75D8040}"/>
              </a:ext>
            </a:extLst>
          </p:cNvPr>
          <p:cNvSpPr txBox="1"/>
          <p:nvPr/>
        </p:nvSpPr>
        <p:spPr>
          <a:xfrm>
            <a:off x="483465" y="2040973"/>
            <a:ext cx="2659271" cy="412934"/>
          </a:xfrm>
          <a:prstGeom prst="rect">
            <a:avLst/>
          </a:prstGeom>
        </p:spPr>
        <p:txBody>
          <a:bodyPr vert="horz" wrap="square" lIns="0" tIns="12700" rIns="0" bIns="0" rtlCol="0">
            <a:spAutoFit/>
          </a:bodyPr>
          <a:lstStyle/>
          <a:p>
            <a:pPr marL="12700">
              <a:lnSpc>
                <a:spcPct val="100000"/>
              </a:lnSpc>
              <a:spcBef>
                <a:spcPts val="100"/>
              </a:spcBef>
            </a:pPr>
            <a:r>
              <a:rPr lang="en-AU" sz="1300" dirty="0">
                <a:solidFill>
                  <a:schemeClr val="bg1"/>
                </a:solidFill>
                <a:latin typeface="Lora" panose="02000503000000020004" pitchFamily="2" charset="77"/>
                <a:cs typeface="Overpass-ExtraBold"/>
              </a:rPr>
              <a:t>earlier than women, and for largely preventable reasons</a:t>
            </a:r>
          </a:p>
        </p:txBody>
      </p:sp>
      <p:cxnSp>
        <p:nvCxnSpPr>
          <p:cNvPr id="59" name="Straight Connector 58">
            <a:extLst>
              <a:ext uri="{FF2B5EF4-FFF2-40B4-BE49-F238E27FC236}">
                <a16:creationId xmlns:a16="http://schemas.microsoft.com/office/drawing/2014/main" id="{CBF6AA79-71BD-A055-6590-5EDE28D18D65}"/>
              </a:ext>
            </a:extLst>
          </p:cNvPr>
          <p:cNvCxnSpPr>
            <a:cxnSpLocks/>
          </p:cNvCxnSpPr>
          <p:nvPr/>
        </p:nvCxnSpPr>
        <p:spPr>
          <a:xfrm flipH="1">
            <a:off x="495852" y="2722609"/>
            <a:ext cx="3094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081A61A-7F58-D0BD-9D68-CE4B06CDF62B}"/>
              </a:ext>
            </a:extLst>
          </p:cNvPr>
          <p:cNvSpPr txBox="1"/>
          <p:nvPr/>
        </p:nvSpPr>
        <p:spPr>
          <a:xfrm>
            <a:off x="415325" y="3513568"/>
            <a:ext cx="3168533" cy="1466812"/>
          </a:xfrm>
          <a:prstGeom prst="rect">
            <a:avLst/>
          </a:prstGeom>
          <a:noFill/>
        </p:spPr>
        <p:txBody>
          <a:bodyPr wrap="square" rtlCol="0">
            <a:spAutoFit/>
          </a:bodyPr>
          <a:lstStyle/>
          <a:p>
            <a:pPr>
              <a:lnSpc>
                <a:spcPts val="5280"/>
              </a:lnSpc>
            </a:pPr>
            <a:r>
              <a:rPr lang="en-US" sz="5500" dirty="0">
                <a:solidFill>
                  <a:schemeClr val="bg1"/>
                </a:solidFill>
                <a:latin typeface="Anton" pitchFamily="2" charset="77"/>
                <a:ea typeface="Montserrat Light" charset="0"/>
                <a:cs typeface="Montserrat Light" charset="0"/>
              </a:rPr>
              <a:t>EVERY MINUTE</a:t>
            </a:r>
          </a:p>
        </p:txBody>
      </p:sp>
      <p:sp>
        <p:nvSpPr>
          <p:cNvPr id="61" name="object 16">
            <a:extLst>
              <a:ext uri="{FF2B5EF4-FFF2-40B4-BE49-F238E27FC236}">
                <a16:creationId xmlns:a16="http://schemas.microsoft.com/office/drawing/2014/main" id="{BEC817D0-9FB2-C620-B060-F1C43C1424AC}"/>
              </a:ext>
            </a:extLst>
          </p:cNvPr>
          <p:cNvSpPr txBox="1"/>
          <p:nvPr/>
        </p:nvSpPr>
        <p:spPr>
          <a:xfrm>
            <a:off x="483466" y="2976942"/>
            <a:ext cx="1905774" cy="412934"/>
          </a:xfrm>
          <a:prstGeom prst="rect">
            <a:avLst/>
          </a:prstGeom>
        </p:spPr>
        <p:txBody>
          <a:bodyPr vert="horz" wrap="square" lIns="0" tIns="12700" rIns="0" bIns="0" rtlCol="0">
            <a:spAutoFit/>
          </a:bodyPr>
          <a:lstStyle/>
          <a:p>
            <a:pPr marL="12700">
              <a:lnSpc>
                <a:spcPct val="100000"/>
              </a:lnSpc>
              <a:spcBef>
                <a:spcPts val="100"/>
              </a:spcBef>
            </a:pPr>
            <a:r>
              <a:rPr lang="en-AU" sz="1300" dirty="0">
                <a:solidFill>
                  <a:schemeClr val="bg1"/>
                </a:solidFill>
                <a:latin typeface="Lora" panose="02000503000000020004" pitchFamily="2" charset="77"/>
                <a:cs typeface="Overpass-ExtraBold"/>
              </a:rPr>
              <a:t>Globally we lose one man to suicide</a:t>
            </a:r>
          </a:p>
        </p:txBody>
      </p:sp>
      <p:sp>
        <p:nvSpPr>
          <p:cNvPr id="62" name="object 16">
            <a:extLst>
              <a:ext uri="{FF2B5EF4-FFF2-40B4-BE49-F238E27FC236}">
                <a16:creationId xmlns:a16="http://schemas.microsoft.com/office/drawing/2014/main" id="{C8018FF0-3CA3-CA7F-F757-1BB285B54EC5}"/>
              </a:ext>
            </a:extLst>
          </p:cNvPr>
          <p:cNvSpPr txBox="1"/>
          <p:nvPr/>
        </p:nvSpPr>
        <p:spPr>
          <a:xfrm>
            <a:off x="483465" y="4793277"/>
            <a:ext cx="2659271" cy="412934"/>
          </a:xfrm>
          <a:prstGeom prst="rect">
            <a:avLst/>
          </a:prstGeom>
        </p:spPr>
        <p:txBody>
          <a:bodyPr vert="horz" wrap="square" lIns="0" tIns="12700" rIns="0" bIns="0" rtlCol="0">
            <a:spAutoFit/>
          </a:bodyPr>
          <a:lstStyle/>
          <a:p>
            <a:pPr marL="12700">
              <a:lnSpc>
                <a:spcPct val="100000"/>
              </a:lnSpc>
              <a:spcBef>
                <a:spcPts val="100"/>
              </a:spcBef>
            </a:pPr>
            <a:r>
              <a:rPr lang="en-AU" sz="1300" dirty="0">
                <a:solidFill>
                  <a:schemeClr val="bg1"/>
                </a:solidFill>
                <a:latin typeface="Lora" panose="02000503000000020004" pitchFamily="2" charset="77"/>
                <a:cs typeface="Overpass-ExtraBold"/>
              </a:rPr>
              <a:t>earlier than women, and for largely preventable reasons</a:t>
            </a:r>
          </a:p>
        </p:txBody>
      </p:sp>
      <p:sp>
        <p:nvSpPr>
          <p:cNvPr id="2" name="object 8">
            <a:extLst>
              <a:ext uri="{FF2B5EF4-FFF2-40B4-BE49-F238E27FC236}">
                <a16:creationId xmlns:a16="http://schemas.microsoft.com/office/drawing/2014/main" id="{63562984-547C-7089-4531-986C37F19F41}"/>
              </a:ext>
            </a:extLst>
          </p:cNvPr>
          <p:cNvSpPr txBox="1"/>
          <p:nvPr/>
        </p:nvSpPr>
        <p:spPr>
          <a:xfrm>
            <a:off x="6813429" y="1026755"/>
            <a:ext cx="1098370"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Overpass-ExtraBold"/>
                <a:cs typeface="Overpass-ExtraBold"/>
              </a:rPr>
              <a:t>GROW</a:t>
            </a:r>
            <a:r>
              <a:rPr sz="1400" b="1" spc="-5" dirty="0">
                <a:latin typeface="Overpass-ExtraBold"/>
                <a:cs typeface="Overpass-ExtraBold"/>
              </a:rPr>
              <a:t> </a:t>
            </a:r>
            <a:r>
              <a:rPr sz="1400" b="1" dirty="0">
                <a:latin typeface="Overpass-ExtraBold"/>
                <a:cs typeface="Overpass-ExtraBold"/>
              </a:rPr>
              <a:t>A </a:t>
            </a:r>
            <a:r>
              <a:rPr sz="1400" b="1" spc="-25" dirty="0">
                <a:latin typeface="Overpass-ExtraBold"/>
                <a:cs typeface="Overpass-ExtraBold"/>
              </a:rPr>
              <a:t>MO</a:t>
            </a:r>
            <a:endParaRPr sz="1400" dirty="0">
              <a:latin typeface="Overpass-ExtraBold"/>
              <a:cs typeface="Overpass-ExtraBold"/>
            </a:endParaRPr>
          </a:p>
        </p:txBody>
      </p:sp>
      <p:sp>
        <p:nvSpPr>
          <p:cNvPr id="3" name="object 9">
            <a:extLst>
              <a:ext uri="{FF2B5EF4-FFF2-40B4-BE49-F238E27FC236}">
                <a16:creationId xmlns:a16="http://schemas.microsoft.com/office/drawing/2014/main" id="{CADF3C28-4E2F-E5EF-053A-6DA727C753BE}"/>
              </a:ext>
            </a:extLst>
          </p:cNvPr>
          <p:cNvSpPr txBox="1"/>
          <p:nvPr/>
        </p:nvSpPr>
        <p:spPr>
          <a:xfrm>
            <a:off x="6813429" y="1311451"/>
            <a:ext cx="1808099" cy="936154"/>
          </a:xfrm>
          <a:prstGeom prst="rect">
            <a:avLst/>
          </a:prstGeom>
        </p:spPr>
        <p:txBody>
          <a:bodyPr vert="horz" wrap="square" lIns="0" tIns="12700" rIns="0" bIns="0" rtlCol="0">
            <a:spAutoFit/>
          </a:bodyPr>
          <a:lstStyle/>
          <a:p>
            <a:pPr marL="13970" marR="5080" indent="-1905">
              <a:spcBef>
                <a:spcPts val="100"/>
              </a:spcBef>
            </a:pPr>
            <a:r>
              <a:rPr lang="en-AU" sz="1200" spc="-10" dirty="0">
                <a:latin typeface="Overpass-Light"/>
                <a:cs typeface="Overpass-Light"/>
              </a:rPr>
              <a:t>Even if you can’t grow a showstopper, don’t worry: the worst moustaches start the best conversations.</a:t>
            </a:r>
            <a:endParaRPr lang="en-AU" sz="1200" dirty="0">
              <a:latin typeface="Overpass-Light"/>
              <a:cs typeface="Overpass-Light"/>
            </a:endParaRPr>
          </a:p>
        </p:txBody>
      </p:sp>
      <p:sp>
        <p:nvSpPr>
          <p:cNvPr id="4" name="object 10">
            <a:extLst>
              <a:ext uri="{FF2B5EF4-FFF2-40B4-BE49-F238E27FC236}">
                <a16:creationId xmlns:a16="http://schemas.microsoft.com/office/drawing/2014/main" id="{474EA6C1-489B-F6B2-15BE-3116CA40F913}"/>
              </a:ext>
            </a:extLst>
          </p:cNvPr>
          <p:cNvSpPr txBox="1"/>
          <p:nvPr/>
        </p:nvSpPr>
        <p:spPr>
          <a:xfrm>
            <a:off x="6813429" y="2604948"/>
            <a:ext cx="1325075"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Overpass-ExtraBold"/>
                <a:cs typeface="Overpass-ExtraBold"/>
              </a:rPr>
              <a:t>MAKE</a:t>
            </a:r>
            <a:r>
              <a:rPr sz="1400" b="1" spc="-5" dirty="0">
                <a:latin typeface="Overpass-ExtraBold"/>
                <a:cs typeface="Overpass-ExtraBold"/>
              </a:rPr>
              <a:t> </a:t>
            </a:r>
            <a:r>
              <a:rPr sz="1400" b="1" dirty="0">
                <a:latin typeface="Overpass-ExtraBold"/>
                <a:cs typeface="Overpass-ExtraBold"/>
              </a:rPr>
              <a:t>A</a:t>
            </a:r>
            <a:r>
              <a:rPr sz="1400" b="1" spc="-5" dirty="0">
                <a:latin typeface="Overpass-ExtraBold"/>
                <a:cs typeface="Overpass-ExtraBold"/>
              </a:rPr>
              <a:t> </a:t>
            </a:r>
            <a:r>
              <a:rPr sz="1400" b="1" spc="-20" dirty="0">
                <a:latin typeface="Overpass-ExtraBold"/>
                <a:cs typeface="Overpass-ExtraBold"/>
              </a:rPr>
              <a:t>MOVE</a:t>
            </a:r>
            <a:endParaRPr sz="1400">
              <a:latin typeface="Overpass-ExtraBold"/>
              <a:cs typeface="Overpass-ExtraBold"/>
            </a:endParaRPr>
          </a:p>
        </p:txBody>
      </p:sp>
      <p:sp>
        <p:nvSpPr>
          <p:cNvPr id="5" name="object 11">
            <a:extLst>
              <a:ext uri="{FF2B5EF4-FFF2-40B4-BE49-F238E27FC236}">
                <a16:creationId xmlns:a16="http://schemas.microsoft.com/office/drawing/2014/main" id="{CD9814C5-0E1B-7BFB-4429-272F21DFFE5D}"/>
              </a:ext>
            </a:extLst>
          </p:cNvPr>
          <p:cNvSpPr txBox="1"/>
          <p:nvPr/>
        </p:nvSpPr>
        <p:spPr>
          <a:xfrm>
            <a:off x="6813429" y="2901900"/>
            <a:ext cx="1808098" cy="1120820"/>
          </a:xfrm>
          <a:prstGeom prst="rect">
            <a:avLst/>
          </a:prstGeom>
        </p:spPr>
        <p:txBody>
          <a:bodyPr vert="horz" wrap="square" lIns="0" tIns="12700" rIns="0" bIns="0" rtlCol="0">
            <a:spAutoFit/>
          </a:bodyPr>
          <a:lstStyle/>
          <a:p>
            <a:pPr marL="12700" marR="5080" indent="-635">
              <a:spcBef>
                <a:spcPts val="100"/>
              </a:spcBef>
            </a:pPr>
            <a:r>
              <a:rPr lang="en-AU" sz="1200" spc="-10" dirty="0">
                <a:latin typeface="Overpass-Light"/>
                <a:cs typeface="Overpass-Light"/>
              </a:rPr>
              <a:t>Run or walk 60kms over the month of </a:t>
            </a:r>
            <a:r>
              <a:rPr lang="en-AU" sz="1200" spc="-10" dirty="0" err="1">
                <a:latin typeface="Overpass-Light"/>
                <a:cs typeface="Overpass-Light"/>
              </a:rPr>
              <a:t>Movember</a:t>
            </a:r>
            <a:r>
              <a:rPr lang="en-AU" sz="1200" spc="-10" dirty="0">
                <a:latin typeface="Overpass-Light"/>
                <a:cs typeface="Overpass-Light"/>
              </a:rPr>
              <a:t>. That’s 60kms for the 60 men we lose to suicide each hour, every hour, across the world</a:t>
            </a:r>
            <a:endParaRPr sz="1200" dirty="0">
              <a:latin typeface="Overpass-Light"/>
              <a:cs typeface="Overpass-Light"/>
            </a:endParaRPr>
          </a:p>
        </p:txBody>
      </p:sp>
      <p:sp>
        <p:nvSpPr>
          <p:cNvPr id="6" name="object 12">
            <a:extLst>
              <a:ext uri="{FF2B5EF4-FFF2-40B4-BE49-F238E27FC236}">
                <a16:creationId xmlns:a16="http://schemas.microsoft.com/office/drawing/2014/main" id="{F8D189A4-457E-36C4-CD8C-943D1E26FD33}"/>
              </a:ext>
            </a:extLst>
          </p:cNvPr>
          <p:cNvSpPr txBox="1"/>
          <p:nvPr/>
        </p:nvSpPr>
        <p:spPr>
          <a:xfrm>
            <a:off x="9427951" y="1026755"/>
            <a:ext cx="1646167"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Overpass-ExtraBold"/>
                <a:cs typeface="Overpass-ExtraBold"/>
              </a:rPr>
              <a:t>HOST</a:t>
            </a:r>
            <a:r>
              <a:rPr sz="1400" b="1" spc="5" dirty="0">
                <a:latin typeface="Overpass-ExtraBold"/>
                <a:cs typeface="Overpass-ExtraBold"/>
              </a:rPr>
              <a:t> </a:t>
            </a:r>
            <a:r>
              <a:rPr sz="1400" b="1" dirty="0">
                <a:latin typeface="Overpass-ExtraBold"/>
                <a:cs typeface="Overpass-ExtraBold"/>
              </a:rPr>
              <a:t>A</a:t>
            </a:r>
            <a:r>
              <a:rPr sz="1400" b="1" spc="20" dirty="0">
                <a:latin typeface="Overpass-ExtraBold"/>
                <a:cs typeface="Overpass-ExtraBold"/>
              </a:rPr>
              <a:t> </a:t>
            </a:r>
            <a:r>
              <a:rPr sz="1400" b="1" dirty="0">
                <a:latin typeface="Overpass-ExtraBold"/>
                <a:cs typeface="Overpass-ExtraBold"/>
              </a:rPr>
              <a:t>MO-</a:t>
            </a:r>
            <a:r>
              <a:rPr sz="1400" b="1" spc="-20" dirty="0">
                <a:latin typeface="Overpass-ExtraBold"/>
                <a:cs typeface="Overpass-ExtraBold"/>
              </a:rPr>
              <a:t>MENT</a:t>
            </a:r>
            <a:endParaRPr sz="1400">
              <a:latin typeface="Overpass-ExtraBold"/>
              <a:cs typeface="Overpass-ExtraBold"/>
            </a:endParaRPr>
          </a:p>
        </p:txBody>
      </p:sp>
      <p:sp>
        <p:nvSpPr>
          <p:cNvPr id="7" name="object 13">
            <a:extLst>
              <a:ext uri="{FF2B5EF4-FFF2-40B4-BE49-F238E27FC236}">
                <a16:creationId xmlns:a16="http://schemas.microsoft.com/office/drawing/2014/main" id="{E0D2F69A-A3B6-E4D2-4CD8-17C9FB9237AC}"/>
              </a:ext>
            </a:extLst>
          </p:cNvPr>
          <p:cNvSpPr txBox="1"/>
          <p:nvPr/>
        </p:nvSpPr>
        <p:spPr>
          <a:xfrm>
            <a:off x="9427951" y="1311451"/>
            <a:ext cx="1808099" cy="751488"/>
          </a:xfrm>
          <a:prstGeom prst="rect">
            <a:avLst/>
          </a:prstGeom>
        </p:spPr>
        <p:txBody>
          <a:bodyPr vert="horz" wrap="square" lIns="0" tIns="12700" rIns="0" bIns="0" rtlCol="0">
            <a:spAutoFit/>
          </a:bodyPr>
          <a:lstStyle/>
          <a:p>
            <a:pPr marR="5080" algn="l">
              <a:spcBef>
                <a:spcPts val="100"/>
              </a:spcBef>
            </a:pPr>
            <a:r>
              <a:rPr lang="en-AU" sz="1200" spc="-10" dirty="0">
                <a:latin typeface="Overpass-Light"/>
                <a:cs typeface="Overpass-Light"/>
              </a:rPr>
              <a:t>Rally a crew and do something fun. Hosting is all about having a good time for a good cause.</a:t>
            </a:r>
            <a:endParaRPr sz="1200" dirty="0">
              <a:latin typeface="Overpass-Light"/>
              <a:cs typeface="Overpass-Light"/>
            </a:endParaRPr>
          </a:p>
        </p:txBody>
      </p:sp>
      <p:sp>
        <p:nvSpPr>
          <p:cNvPr id="9" name="object 14">
            <a:extLst>
              <a:ext uri="{FF2B5EF4-FFF2-40B4-BE49-F238E27FC236}">
                <a16:creationId xmlns:a16="http://schemas.microsoft.com/office/drawing/2014/main" id="{C5B57D66-2C31-D9C1-487F-D4DCD210179F}"/>
              </a:ext>
            </a:extLst>
          </p:cNvPr>
          <p:cNvSpPr txBox="1"/>
          <p:nvPr/>
        </p:nvSpPr>
        <p:spPr>
          <a:xfrm>
            <a:off x="9427951" y="2408363"/>
            <a:ext cx="1808100"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Overpass-ExtraBold"/>
                <a:cs typeface="Overpass-ExtraBold"/>
              </a:rPr>
              <a:t>MO</a:t>
            </a:r>
            <a:r>
              <a:rPr sz="1400" b="1" spc="-10" dirty="0">
                <a:latin typeface="Overpass-ExtraBold"/>
                <a:cs typeface="Overpass-ExtraBold"/>
              </a:rPr>
              <a:t> </a:t>
            </a:r>
            <a:r>
              <a:rPr sz="1400" b="1" dirty="0">
                <a:latin typeface="Overpass-ExtraBold"/>
                <a:cs typeface="Overpass-ExtraBold"/>
              </a:rPr>
              <a:t>YOUR</a:t>
            </a:r>
            <a:r>
              <a:rPr sz="1400" b="1" spc="-10" dirty="0">
                <a:latin typeface="Overpass-ExtraBold"/>
                <a:cs typeface="Overpass-ExtraBold"/>
              </a:rPr>
              <a:t> </a:t>
            </a:r>
            <a:r>
              <a:rPr sz="1400" b="1" dirty="0">
                <a:latin typeface="Overpass-ExtraBold"/>
                <a:cs typeface="Overpass-ExtraBold"/>
              </a:rPr>
              <a:t>OWN</a:t>
            </a:r>
            <a:r>
              <a:rPr sz="1400" b="1" spc="-10" dirty="0">
                <a:latin typeface="Overpass-ExtraBold"/>
                <a:cs typeface="Overpass-ExtraBold"/>
              </a:rPr>
              <a:t> </a:t>
            </a:r>
            <a:r>
              <a:rPr sz="1400" b="1" spc="-25" dirty="0">
                <a:latin typeface="Overpass-ExtraBold"/>
                <a:cs typeface="Overpass-ExtraBold"/>
              </a:rPr>
              <a:t>WAY</a:t>
            </a:r>
            <a:endParaRPr sz="1400" dirty="0">
              <a:latin typeface="Overpass-ExtraBold"/>
              <a:cs typeface="Overpass-ExtraBold"/>
            </a:endParaRPr>
          </a:p>
        </p:txBody>
      </p:sp>
      <p:sp>
        <p:nvSpPr>
          <p:cNvPr id="10" name="object 15">
            <a:extLst>
              <a:ext uri="{FF2B5EF4-FFF2-40B4-BE49-F238E27FC236}">
                <a16:creationId xmlns:a16="http://schemas.microsoft.com/office/drawing/2014/main" id="{279859B8-7817-5915-EF14-576C8EBFD974}"/>
              </a:ext>
            </a:extLst>
          </p:cNvPr>
          <p:cNvSpPr txBox="1"/>
          <p:nvPr/>
        </p:nvSpPr>
        <p:spPr>
          <a:xfrm>
            <a:off x="9427951" y="2705315"/>
            <a:ext cx="1808099" cy="936154"/>
          </a:xfrm>
          <a:prstGeom prst="rect">
            <a:avLst/>
          </a:prstGeom>
        </p:spPr>
        <p:txBody>
          <a:bodyPr vert="horz" wrap="square" lIns="0" tIns="12700" rIns="0" bIns="0" rtlCol="0">
            <a:spAutoFit/>
          </a:bodyPr>
          <a:lstStyle/>
          <a:p>
            <a:pPr marL="22860" marR="5080" indent="-10795">
              <a:spcBef>
                <a:spcPts val="100"/>
              </a:spcBef>
            </a:pPr>
            <a:r>
              <a:rPr lang="en-AU" sz="1200" dirty="0">
                <a:latin typeface="Overpass-Light"/>
                <a:cs typeface="Overpass-Light"/>
              </a:rPr>
              <a:t>A choose-your-own-adventure challenge, epic in scope and scale. You set the limits and chase them down. </a:t>
            </a:r>
            <a:endParaRPr sz="1200" dirty="0">
              <a:latin typeface="Overpass-Light"/>
              <a:cs typeface="Overpass-Light"/>
            </a:endParaRPr>
          </a:p>
        </p:txBody>
      </p:sp>
      <p:pic>
        <p:nvPicPr>
          <p:cNvPr id="13" name="Picture 12" descr="A group of men sitting on a couch&#10;&#10;Description automatically generated">
            <a:extLst>
              <a:ext uri="{FF2B5EF4-FFF2-40B4-BE49-F238E27FC236}">
                <a16:creationId xmlns:a16="http://schemas.microsoft.com/office/drawing/2014/main" id="{94C5B849-CDC6-111E-5D64-9703AB6DA3F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16956" y="-1"/>
            <a:ext cx="6119470" cy="6857981"/>
          </a:xfrm>
          <a:prstGeom prst="rect">
            <a:avLst/>
          </a:prstGeom>
        </p:spPr>
      </p:pic>
      <p:pic>
        <p:nvPicPr>
          <p:cNvPr id="14" name="Picture 13" descr="Background pattern&#10;&#10;Description automatically generated">
            <a:extLst>
              <a:ext uri="{FF2B5EF4-FFF2-40B4-BE49-F238E27FC236}">
                <a16:creationId xmlns:a16="http://schemas.microsoft.com/office/drawing/2014/main" id="{CE5DC040-32E1-8005-196E-3EECF41381FD}"/>
              </a:ext>
            </a:extLst>
          </p:cNvPr>
          <p:cNvPicPr>
            <a:picLocks noChangeAspect="1"/>
          </p:cNvPicPr>
          <p:nvPr/>
        </p:nvPicPr>
        <p:blipFill rotWithShape="1">
          <a:blip r:embed="rId6" cstate="email">
            <a:alphaModFix amt="10000"/>
            <a:extLst>
              <a:ext uri="{28A0092B-C50C-407E-A947-70E740481C1C}">
                <a14:useLocalDpi xmlns:a14="http://schemas.microsoft.com/office/drawing/2010/main"/>
              </a:ext>
            </a:extLst>
          </a:blip>
          <a:srcRect/>
          <a:stretch/>
        </p:blipFill>
        <p:spPr>
          <a:xfrm>
            <a:off x="0" y="13824"/>
            <a:ext cx="6096000" cy="6857520"/>
          </a:xfrm>
          <a:prstGeom prst="rect">
            <a:avLst/>
          </a:prstGeom>
        </p:spPr>
      </p:pic>
      <p:sp>
        <p:nvSpPr>
          <p:cNvPr id="15" name="TextBox 14">
            <a:extLst>
              <a:ext uri="{FF2B5EF4-FFF2-40B4-BE49-F238E27FC236}">
                <a16:creationId xmlns:a16="http://schemas.microsoft.com/office/drawing/2014/main" id="{5C4C034A-F56E-B8E1-9370-385F0FBFE665}"/>
              </a:ext>
            </a:extLst>
          </p:cNvPr>
          <p:cNvSpPr txBox="1"/>
          <p:nvPr/>
        </p:nvSpPr>
        <p:spPr>
          <a:xfrm>
            <a:off x="359985" y="4795841"/>
            <a:ext cx="5197515" cy="1835952"/>
          </a:xfrm>
          <a:prstGeom prst="rect">
            <a:avLst/>
          </a:prstGeom>
          <a:noFill/>
        </p:spPr>
        <p:txBody>
          <a:bodyPr wrap="square" rtlCol="0" anchor="b">
            <a:spAutoFit/>
          </a:bodyPr>
          <a:lstStyle/>
          <a:p>
            <a:pPr>
              <a:lnSpc>
                <a:spcPct val="80000"/>
              </a:lnSpc>
            </a:pPr>
            <a:r>
              <a:rPr lang="en-GB" sz="7000" b="1" dirty="0">
                <a:solidFill>
                  <a:schemeClr val="bg1"/>
                </a:solidFill>
                <a:latin typeface="Anton" pitchFamily="2" charset="77"/>
              </a:rPr>
              <a:t>HOW YOU CAN GET INVOLVED</a:t>
            </a:r>
          </a:p>
        </p:txBody>
      </p:sp>
      <p:pic>
        <p:nvPicPr>
          <p:cNvPr id="19" name="Picture 18">
            <a:extLst>
              <a:ext uri="{FF2B5EF4-FFF2-40B4-BE49-F238E27FC236}">
                <a16:creationId xmlns:a16="http://schemas.microsoft.com/office/drawing/2014/main" id="{1EB2B990-D36D-CD1A-4C91-BECFC2C97F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22" name="object 15">
            <a:extLst>
              <a:ext uri="{FF2B5EF4-FFF2-40B4-BE49-F238E27FC236}">
                <a16:creationId xmlns:a16="http://schemas.microsoft.com/office/drawing/2014/main" id="{CD1023CA-699B-F0BD-B090-6BEB59C46539}"/>
              </a:ext>
            </a:extLst>
          </p:cNvPr>
          <p:cNvSpPr txBox="1"/>
          <p:nvPr/>
        </p:nvSpPr>
        <p:spPr>
          <a:xfrm>
            <a:off x="9427951" y="3965479"/>
            <a:ext cx="1808099" cy="1502976"/>
          </a:xfrm>
          <a:prstGeom prst="rect">
            <a:avLst/>
          </a:prstGeom>
        </p:spPr>
        <p:txBody>
          <a:bodyPr vert="horz" wrap="square" lIns="0" tIns="12700" rIns="0" bIns="0" rtlCol="0">
            <a:spAutoFit/>
          </a:bodyPr>
          <a:lstStyle/>
          <a:p>
            <a:pPr marL="22860" marR="5080" indent="-10795">
              <a:spcBef>
                <a:spcPts val="100"/>
              </a:spcBef>
            </a:pPr>
            <a:r>
              <a:rPr lang="en-AU" sz="1200" b="1" dirty="0">
                <a:latin typeface="Overpass-Light"/>
                <a:cs typeface="Overpass-Light"/>
              </a:rPr>
              <a:t>Don’t forget to join our team here:</a:t>
            </a:r>
          </a:p>
          <a:p>
            <a:pPr marL="22860" marR="5080" indent="-10795">
              <a:spcBef>
                <a:spcPts val="100"/>
              </a:spcBef>
            </a:pPr>
            <a:br>
              <a:rPr lang="en-AU" sz="1200" b="1" dirty="0">
                <a:latin typeface="Overpass-Light"/>
                <a:cs typeface="Overpass-Light"/>
              </a:rPr>
            </a:br>
            <a:r>
              <a:rPr lang="en-AU" sz="1200" b="1" dirty="0">
                <a:solidFill>
                  <a:srgbClr val="FF0000"/>
                </a:solidFill>
                <a:latin typeface="Overpass-Light"/>
                <a:cs typeface="Overpass-Light"/>
              </a:rPr>
              <a:t>&lt;add a hyperlink to your team page in black text, you could even use your QR code found on your Mo Space&gt;</a:t>
            </a:r>
            <a:endParaRPr sz="1200" b="1" dirty="0">
              <a:solidFill>
                <a:srgbClr val="FF0000"/>
              </a:solidFill>
              <a:latin typeface="Overpass-Light"/>
              <a:cs typeface="Overpass-Light"/>
            </a:endParaRPr>
          </a:p>
        </p:txBody>
      </p:sp>
    </p:spTree>
    <p:custDataLst>
      <p:tags r:id="rId1"/>
    </p:custDataLst>
    <p:extLst>
      <p:ext uri="{BB962C8B-B14F-4D97-AF65-F5344CB8AC3E}">
        <p14:creationId xmlns:p14="http://schemas.microsoft.com/office/powerpoint/2010/main" val="43742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DC610-B62A-7505-EA53-EE1F1248FA83}"/>
              </a:ext>
            </a:extLst>
          </p:cNvPr>
          <p:cNvPicPr>
            <a:picLocks noChangeAspect="1"/>
          </p:cNvPicPr>
          <p:nvPr/>
        </p:nvPicPr>
        <p:blipFill>
          <a:blip r:embed="rId3" cstate="email">
            <a:alphaModFix amt="8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240"/>
            <a:ext cx="12191144" cy="6857520"/>
          </a:xfrm>
          <a:prstGeom prst="rect">
            <a:avLst/>
          </a:prstGeom>
        </p:spPr>
      </p:pic>
      <p:pic>
        <p:nvPicPr>
          <p:cNvPr id="12" name="Picture 11" descr="Background pattern&#10;&#10;Description automatically generated">
            <a:extLst>
              <a:ext uri="{FF2B5EF4-FFF2-40B4-BE49-F238E27FC236}">
                <a16:creationId xmlns:a16="http://schemas.microsoft.com/office/drawing/2014/main" id="{62747A82-3E9B-D14A-6F8A-A11BE2989081}"/>
              </a:ext>
            </a:extLst>
          </p:cNvPr>
          <p:cNvPicPr>
            <a:picLocks noChangeAspect="1"/>
          </p:cNvPicPr>
          <p:nvPr/>
        </p:nvPicPr>
        <p:blipFill rotWithShape="1">
          <a:blip r:embed="rId5" cstate="email">
            <a:alphaModFix amt="10000"/>
            <a:extLst>
              <a:ext uri="{28A0092B-C50C-407E-A947-70E740481C1C}">
                <a14:useLocalDpi xmlns:a14="http://schemas.microsoft.com/office/drawing/2010/main"/>
              </a:ext>
            </a:extLst>
          </a:blip>
          <a:srcRect/>
          <a:stretch/>
        </p:blipFill>
        <p:spPr>
          <a:xfrm>
            <a:off x="856" y="241"/>
            <a:ext cx="12191144" cy="6857520"/>
          </a:xfrm>
          <a:prstGeom prst="rect">
            <a:avLst/>
          </a:prstGeom>
        </p:spPr>
      </p:pic>
      <p:sp>
        <p:nvSpPr>
          <p:cNvPr id="2" name="TextBox 1">
            <a:extLst>
              <a:ext uri="{FF2B5EF4-FFF2-40B4-BE49-F238E27FC236}">
                <a16:creationId xmlns:a16="http://schemas.microsoft.com/office/drawing/2014/main" id="{881ABE87-0022-8F40-90F8-563AB8189F8B}"/>
              </a:ext>
            </a:extLst>
          </p:cNvPr>
          <p:cNvSpPr txBox="1"/>
          <p:nvPr/>
        </p:nvSpPr>
        <p:spPr>
          <a:xfrm>
            <a:off x="1422729" y="3208725"/>
            <a:ext cx="9346544" cy="1200778"/>
          </a:xfrm>
          <a:prstGeom prst="rect">
            <a:avLst/>
          </a:prstGeom>
          <a:noFill/>
        </p:spPr>
        <p:txBody>
          <a:bodyPr wrap="square" rtlCol="0" anchor="ctr">
            <a:spAutoFit/>
          </a:bodyPr>
          <a:lstStyle/>
          <a:p>
            <a:pPr algn="ctr">
              <a:lnSpc>
                <a:spcPct val="80000"/>
              </a:lnSpc>
            </a:pPr>
            <a:r>
              <a:rPr lang="en-AU" sz="8799" b="1" dirty="0">
                <a:solidFill>
                  <a:schemeClr val="bg1"/>
                </a:solidFill>
                <a:latin typeface="Anton" pitchFamily="2" charset="77"/>
              </a:rPr>
              <a:t>INTERNAL CHANNELS </a:t>
            </a:r>
            <a:endParaRPr lang="en-GB" sz="8799" b="1" dirty="0">
              <a:solidFill>
                <a:schemeClr val="bg1"/>
              </a:solidFill>
              <a:latin typeface="Anton" pitchFamily="2" charset="77"/>
            </a:endParaRPr>
          </a:p>
        </p:txBody>
      </p:sp>
    </p:spTree>
    <p:extLst>
      <p:ext uri="{BB962C8B-B14F-4D97-AF65-F5344CB8AC3E}">
        <p14:creationId xmlns:p14="http://schemas.microsoft.com/office/powerpoint/2010/main" val="271245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E8082-06E4-E88B-68B9-5A6FF2D8F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4950" y="237422"/>
            <a:ext cx="812946" cy="431653"/>
          </a:xfrm>
          <a:prstGeom prst="rect">
            <a:avLst/>
          </a:prstGeom>
        </p:spPr>
      </p:pic>
      <p:sp>
        <p:nvSpPr>
          <p:cNvPr id="5" name="Rounded Rectangle 4">
            <a:extLst>
              <a:ext uri="{FF2B5EF4-FFF2-40B4-BE49-F238E27FC236}">
                <a16:creationId xmlns:a16="http://schemas.microsoft.com/office/drawing/2014/main" id="{3A13CD06-2DFA-A88F-882A-81DDE4554F00}"/>
              </a:ext>
            </a:extLst>
          </p:cNvPr>
          <p:cNvSpPr/>
          <p:nvPr/>
        </p:nvSpPr>
        <p:spPr>
          <a:xfrm>
            <a:off x="560442" y="1828799"/>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8">
            <a:extLst>
              <a:ext uri="{FF2B5EF4-FFF2-40B4-BE49-F238E27FC236}">
                <a16:creationId xmlns:a16="http://schemas.microsoft.com/office/drawing/2014/main" id="{A46D3534-733C-88CF-5F16-15AA82124F16}"/>
              </a:ext>
            </a:extLst>
          </p:cNvPr>
          <p:cNvSpPr txBox="1"/>
          <p:nvPr/>
        </p:nvSpPr>
        <p:spPr>
          <a:xfrm>
            <a:off x="1069775" y="1942310"/>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POST 01</a:t>
            </a:r>
            <a:endParaRPr sz="1400" dirty="0">
              <a:latin typeface="Overpass-ExtraBold"/>
              <a:cs typeface="Overpass-ExtraBold"/>
            </a:endParaRPr>
          </a:p>
        </p:txBody>
      </p:sp>
      <p:sp>
        <p:nvSpPr>
          <p:cNvPr id="7" name="object 9">
            <a:extLst>
              <a:ext uri="{FF2B5EF4-FFF2-40B4-BE49-F238E27FC236}">
                <a16:creationId xmlns:a16="http://schemas.microsoft.com/office/drawing/2014/main" id="{75E672DD-E17F-28EE-978A-1C1CF6A8B32E}"/>
              </a:ext>
            </a:extLst>
          </p:cNvPr>
          <p:cNvSpPr txBox="1"/>
          <p:nvPr/>
        </p:nvSpPr>
        <p:spPr>
          <a:xfrm>
            <a:off x="560442" y="2474226"/>
            <a:ext cx="2462980" cy="3611245"/>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err="1">
                <a:latin typeface="Overpass-Light"/>
                <a:cs typeface="Overpass-Light"/>
              </a:rPr>
              <a:t>Movember</a:t>
            </a:r>
            <a:r>
              <a:rPr lang="en-AU" sz="1200" spc="-10" dirty="0">
                <a:latin typeface="Overpass-Light"/>
                <a:cs typeface="Overpass-Light"/>
              </a:rPr>
              <a:t> is nearly upon us and we want you to join our team. You can </a:t>
            </a:r>
            <a:r>
              <a:rPr lang="en-AU" sz="1200" b="1" spc="-10" dirty="0">
                <a:latin typeface="Overpass-Light"/>
                <a:cs typeface="Overpass-Light"/>
              </a:rPr>
              <a:t>Grow</a:t>
            </a:r>
            <a:r>
              <a:rPr lang="en-AU" sz="1200" spc="-10" dirty="0">
                <a:latin typeface="Overpass-Light"/>
                <a:cs typeface="Overpass-Light"/>
              </a:rPr>
              <a:t> a Mo, </a:t>
            </a:r>
            <a:r>
              <a:rPr lang="en-AU" sz="1200" b="1" spc="-10" dirty="0">
                <a:latin typeface="Overpass-Light"/>
                <a:cs typeface="Overpass-Light"/>
              </a:rPr>
              <a:t>Move</a:t>
            </a:r>
            <a:r>
              <a:rPr lang="en-AU" sz="1200" spc="-10" dirty="0">
                <a:latin typeface="Overpass-Light"/>
                <a:cs typeface="Overpass-Light"/>
              </a:rPr>
              <a:t> 60km for the 60 men we lose to suicide every hour, </a:t>
            </a:r>
            <a:r>
              <a:rPr lang="en-AU" sz="1200" b="1" spc="-10" dirty="0">
                <a:latin typeface="Overpass-Light"/>
                <a:cs typeface="Overpass-Light"/>
              </a:rPr>
              <a:t>Host</a:t>
            </a:r>
            <a:r>
              <a:rPr lang="en-AU" sz="1200" spc="-10" dirty="0">
                <a:latin typeface="Overpass-Light"/>
                <a:cs typeface="Overpass-Light"/>
              </a:rPr>
              <a:t> an event or </a:t>
            </a:r>
            <a:r>
              <a:rPr lang="en-AU" sz="1200" b="1" spc="-10" dirty="0">
                <a:latin typeface="Overpass-Light"/>
                <a:cs typeface="Overpass-Light"/>
              </a:rPr>
              <a:t>Mo Your Own Way</a:t>
            </a:r>
            <a:r>
              <a:rPr lang="en-AU" sz="1200" spc="-10" dirty="0">
                <a:latin typeface="Overpass-Light"/>
                <a:cs typeface="Overpass-Light"/>
              </a:rPr>
              <a:t> and choose your adventure. However you take part, you’ll be helping to change the face of men’s health. </a:t>
            </a:r>
          </a:p>
          <a:p>
            <a:pPr marL="13970" marR="5080" indent="-1905">
              <a:spcBef>
                <a:spcPts val="100"/>
              </a:spcBef>
              <a:spcAft>
                <a:spcPts val="600"/>
              </a:spcAft>
            </a:pPr>
            <a:r>
              <a:rPr lang="en-AU" sz="1200" dirty="0" err="1">
                <a:latin typeface="Overpass-Light"/>
                <a:cs typeface="Overpass-Light"/>
              </a:rPr>
              <a:t>Movember</a:t>
            </a:r>
            <a:r>
              <a:rPr lang="en-AU" sz="1200" dirty="0">
                <a:latin typeface="Overpass-Light"/>
                <a:cs typeface="Overpass-Light"/>
              </a:rPr>
              <a:t> exists to stop men dying too young by tackling some of the most complex health issues facing men today – mental health, suicide, prostate cancer and testicular cancer. By joining our team, you can help tackle them too. Head to our team page to help us kick off the hairiest time of the year </a:t>
            </a:r>
            <a:br>
              <a:rPr lang="en-AU" sz="1200" dirty="0">
                <a:latin typeface="Overpass-Light"/>
                <a:cs typeface="Overpass-Light"/>
              </a:rPr>
            </a:br>
            <a:r>
              <a:rPr lang="en-AU" sz="1200" dirty="0">
                <a:solidFill>
                  <a:srgbClr val="FF0000"/>
                </a:solidFill>
                <a:latin typeface="Overpass-Light"/>
                <a:cs typeface="Overpass-Light"/>
              </a:rPr>
              <a:t>&lt;insert team page link&gt;</a:t>
            </a:r>
          </a:p>
        </p:txBody>
      </p:sp>
      <p:sp>
        <p:nvSpPr>
          <p:cNvPr id="12" name="Rounded Rectangle 11">
            <a:extLst>
              <a:ext uri="{FF2B5EF4-FFF2-40B4-BE49-F238E27FC236}">
                <a16:creationId xmlns:a16="http://schemas.microsoft.com/office/drawing/2014/main" id="{71A1A781-1DC2-AAFA-6695-5D3707C599F1}"/>
              </a:ext>
            </a:extLst>
          </p:cNvPr>
          <p:cNvSpPr/>
          <p:nvPr/>
        </p:nvSpPr>
        <p:spPr>
          <a:xfrm>
            <a:off x="3436182" y="1828799"/>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8">
            <a:extLst>
              <a:ext uri="{FF2B5EF4-FFF2-40B4-BE49-F238E27FC236}">
                <a16:creationId xmlns:a16="http://schemas.microsoft.com/office/drawing/2014/main" id="{933C8EE2-3CEE-16A3-1518-CB8518F1BAE6}"/>
              </a:ext>
            </a:extLst>
          </p:cNvPr>
          <p:cNvSpPr txBox="1"/>
          <p:nvPr/>
        </p:nvSpPr>
        <p:spPr>
          <a:xfrm>
            <a:off x="3945515" y="1942310"/>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POST 02</a:t>
            </a:r>
            <a:endParaRPr sz="1400" dirty="0">
              <a:latin typeface="Overpass-ExtraBold"/>
              <a:cs typeface="Overpass-ExtraBold"/>
            </a:endParaRPr>
          </a:p>
        </p:txBody>
      </p:sp>
      <p:sp>
        <p:nvSpPr>
          <p:cNvPr id="14" name="object 9">
            <a:extLst>
              <a:ext uri="{FF2B5EF4-FFF2-40B4-BE49-F238E27FC236}">
                <a16:creationId xmlns:a16="http://schemas.microsoft.com/office/drawing/2014/main" id="{73EA6F75-E4BB-A1CF-BFDD-176D425D04E1}"/>
              </a:ext>
            </a:extLst>
          </p:cNvPr>
          <p:cNvSpPr txBox="1"/>
          <p:nvPr/>
        </p:nvSpPr>
        <p:spPr>
          <a:xfrm>
            <a:off x="3436182" y="2474226"/>
            <a:ext cx="2462980" cy="2777683"/>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latin typeface="Overpass-Light"/>
                <a:cs typeface="Overpass-Light"/>
              </a:rPr>
              <a:t>Did you know that globally we lose one man to suicide every minute of every hour of every day? Or that testicular cancer is the most common cancer in men aged 15-34?</a:t>
            </a:r>
          </a:p>
          <a:p>
            <a:pPr marL="13970" marR="5080" indent="-1905">
              <a:spcBef>
                <a:spcPts val="100"/>
              </a:spcBef>
              <a:spcAft>
                <a:spcPts val="600"/>
              </a:spcAft>
            </a:pPr>
            <a:r>
              <a:rPr lang="en-AU" sz="1200" spc="-10" dirty="0">
                <a:latin typeface="Overpass-Light"/>
                <a:cs typeface="Overpass-Light"/>
              </a:rPr>
              <a:t>That's why this year and every year, we tackle </a:t>
            </a:r>
            <a:r>
              <a:rPr lang="en-AU" sz="1200" spc="-10" dirty="0" err="1">
                <a:latin typeface="Overpass-Light"/>
                <a:cs typeface="Overpass-Light"/>
              </a:rPr>
              <a:t>Movember</a:t>
            </a:r>
            <a:r>
              <a:rPr lang="en-AU" sz="1200" spc="-10" dirty="0">
                <a:latin typeface="Overpass-Light"/>
                <a:cs typeface="Overpass-Light"/>
              </a:rPr>
              <a:t> for our dads, grandads, partners, brothers, sons, friends and colleagues.</a:t>
            </a:r>
          </a:p>
          <a:p>
            <a:pPr marL="13970" marR="5080" indent="-1905">
              <a:spcBef>
                <a:spcPts val="100"/>
              </a:spcBef>
              <a:spcAft>
                <a:spcPts val="600"/>
              </a:spcAft>
            </a:pPr>
            <a:r>
              <a:rPr lang="en-AU" sz="1200" spc="-10" dirty="0">
                <a:latin typeface="Overpass-Light"/>
                <a:cs typeface="Overpass-Light"/>
              </a:rPr>
              <a:t>The best part? </a:t>
            </a:r>
            <a:r>
              <a:rPr lang="en-AU" sz="1200" b="1" spc="-10" dirty="0">
                <a:latin typeface="Overpass-Light"/>
                <a:cs typeface="Overpass-Light"/>
              </a:rPr>
              <a:t>It’s not too late to join our team.</a:t>
            </a:r>
            <a:r>
              <a:rPr lang="en-AU" sz="1200" spc="-10" dirty="0">
                <a:latin typeface="Overpass-Light"/>
                <a:cs typeface="Overpass-Light"/>
              </a:rPr>
              <a:t> Head to our team page to check us out and join in the hairy madness. </a:t>
            </a:r>
            <a:br>
              <a:rPr lang="en-AU" sz="1200" spc="-10" dirty="0">
                <a:latin typeface="Overpass-Light"/>
                <a:cs typeface="Overpass-Light"/>
              </a:rPr>
            </a:br>
            <a:r>
              <a:rPr lang="en-AU" sz="1200" spc="-10" dirty="0">
                <a:solidFill>
                  <a:srgbClr val="FF0000"/>
                </a:solidFill>
                <a:latin typeface="Overpass-Light"/>
                <a:cs typeface="Overpass-Light"/>
              </a:rPr>
              <a:t>&lt;insert link&gt;</a:t>
            </a:r>
          </a:p>
        </p:txBody>
      </p:sp>
      <p:sp>
        <p:nvSpPr>
          <p:cNvPr id="18" name="Rounded Rectangle 17">
            <a:extLst>
              <a:ext uri="{FF2B5EF4-FFF2-40B4-BE49-F238E27FC236}">
                <a16:creationId xmlns:a16="http://schemas.microsoft.com/office/drawing/2014/main" id="{FFC212F9-C534-FC1B-C031-2D53C92DB690}"/>
              </a:ext>
            </a:extLst>
          </p:cNvPr>
          <p:cNvSpPr/>
          <p:nvPr/>
        </p:nvSpPr>
        <p:spPr>
          <a:xfrm>
            <a:off x="6326671" y="1828799"/>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bject 8">
            <a:extLst>
              <a:ext uri="{FF2B5EF4-FFF2-40B4-BE49-F238E27FC236}">
                <a16:creationId xmlns:a16="http://schemas.microsoft.com/office/drawing/2014/main" id="{B7E3ECDA-1BE5-22D8-CDBD-C29E2BD9C334}"/>
              </a:ext>
            </a:extLst>
          </p:cNvPr>
          <p:cNvSpPr txBox="1"/>
          <p:nvPr/>
        </p:nvSpPr>
        <p:spPr>
          <a:xfrm>
            <a:off x="6836004" y="1942310"/>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POST 03</a:t>
            </a:r>
            <a:endParaRPr sz="1400" dirty="0">
              <a:latin typeface="Overpass-ExtraBold"/>
              <a:cs typeface="Overpass-ExtraBold"/>
            </a:endParaRPr>
          </a:p>
        </p:txBody>
      </p:sp>
      <p:sp>
        <p:nvSpPr>
          <p:cNvPr id="20" name="object 9">
            <a:extLst>
              <a:ext uri="{FF2B5EF4-FFF2-40B4-BE49-F238E27FC236}">
                <a16:creationId xmlns:a16="http://schemas.microsoft.com/office/drawing/2014/main" id="{693295F9-0D04-544D-01A7-BE9A5FD64156}"/>
              </a:ext>
            </a:extLst>
          </p:cNvPr>
          <p:cNvSpPr txBox="1"/>
          <p:nvPr/>
        </p:nvSpPr>
        <p:spPr>
          <a:xfrm>
            <a:off x="6326671" y="2474226"/>
            <a:ext cx="2462980" cy="3416320"/>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err="1">
                <a:latin typeface="Overpass-Light"/>
                <a:cs typeface="Overpass-Light"/>
              </a:rPr>
              <a:t>Movember</a:t>
            </a:r>
            <a:r>
              <a:rPr lang="en-AU" sz="1200" spc="-10" dirty="0">
                <a:latin typeface="Overpass-Light"/>
                <a:cs typeface="Overpass-Light"/>
              </a:rPr>
              <a:t> is in full swing and we’re officially past the halfway point. Please take a Mo-</a:t>
            </a:r>
            <a:r>
              <a:rPr lang="en-AU" sz="1200" spc="-10" dirty="0" err="1">
                <a:latin typeface="Overpass-Light"/>
                <a:cs typeface="Overpass-Light"/>
              </a:rPr>
              <a:t>ment</a:t>
            </a:r>
            <a:r>
              <a:rPr lang="en-AU" sz="1200" spc="-10" dirty="0">
                <a:latin typeface="Overpass-Light"/>
                <a:cs typeface="Overpass-Light"/>
              </a:rPr>
              <a:t> to join me in celebrating some exceptional efforts from our team: </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TOP FUNDRAISER </a:t>
            </a:r>
            <a:br>
              <a:rPr lang="en-AU" sz="1200" spc="-10" dirty="0">
                <a:latin typeface="Overpass-Light"/>
                <a:cs typeface="Overpass-Light"/>
              </a:rPr>
            </a:br>
            <a:r>
              <a:rPr lang="en-AU" sz="1200" spc="-10" dirty="0">
                <a:solidFill>
                  <a:srgbClr val="FF0000"/>
                </a:solidFill>
                <a:latin typeface="Overpass-Light"/>
                <a:cs typeface="Overpass-Light"/>
              </a:rPr>
              <a:t>&lt;Insert name and $ raised&gt; </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MOST CREATIVE FUNDRAISER </a:t>
            </a:r>
            <a:r>
              <a:rPr lang="en-AU" sz="1200" spc="-10" dirty="0">
                <a:solidFill>
                  <a:srgbClr val="FF0000"/>
                </a:solidFill>
                <a:latin typeface="Overpass-Light"/>
                <a:cs typeface="Overpass-Light"/>
              </a:rPr>
              <a:t>&lt;Insert name and idea&gt;</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BEST MO </a:t>
            </a:r>
            <a:br>
              <a:rPr lang="en-AU" sz="1200" spc="-10" dirty="0">
                <a:latin typeface="Overpass-Light"/>
                <a:cs typeface="Overpass-Light"/>
              </a:rPr>
            </a:br>
            <a:r>
              <a:rPr lang="en-AU" sz="1200" spc="-10" dirty="0">
                <a:solidFill>
                  <a:srgbClr val="FF0000"/>
                </a:solidFill>
                <a:latin typeface="Overpass-Light"/>
                <a:cs typeface="Overpass-Light"/>
              </a:rPr>
              <a:t>&lt;Insert name and photo&gt; </a:t>
            </a:r>
          </a:p>
          <a:p>
            <a:pPr marL="183515" marR="5080" indent="-171450">
              <a:spcBef>
                <a:spcPts val="100"/>
              </a:spcBef>
              <a:spcAft>
                <a:spcPts val="600"/>
              </a:spcAft>
              <a:buFont typeface="Arial" panose="020B0604020202020204" pitchFamily="34" charset="0"/>
              <a:buChar char="•"/>
            </a:pPr>
            <a:r>
              <a:rPr lang="en-AU" sz="1200" spc="-10" dirty="0">
                <a:latin typeface="Overpass-Light"/>
                <a:cs typeface="Overpass-Light"/>
              </a:rPr>
              <a:t>BEST MOVER </a:t>
            </a:r>
            <a:br>
              <a:rPr lang="en-AU" sz="1200" spc="-10" dirty="0">
                <a:latin typeface="Overpass-Light"/>
                <a:cs typeface="Overpass-Light"/>
              </a:rPr>
            </a:br>
            <a:r>
              <a:rPr lang="en-AU" sz="1200" spc="-10" dirty="0">
                <a:solidFill>
                  <a:srgbClr val="FF0000"/>
                </a:solidFill>
                <a:latin typeface="Overpass-Light"/>
                <a:cs typeface="Overpass-Light"/>
              </a:rPr>
              <a:t>&lt;insert name of the person logging the most KMs&gt;</a:t>
            </a:r>
          </a:p>
          <a:p>
            <a:pPr marL="13970" marR="5080" indent="-1905">
              <a:spcBef>
                <a:spcPts val="100"/>
              </a:spcBef>
              <a:spcAft>
                <a:spcPts val="600"/>
              </a:spcAft>
            </a:pPr>
            <a:r>
              <a:rPr lang="en-AU" sz="1200" spc="-10" dirty="0">
                <a:latin typeface="Overpass-Light"/>
                <a:cs typeface="Overpass-Light"/>
              </a:rPr>
              <a:t>Check out the full team here </a:t>
            </a:r>
            <a:br>
              <a:rPr lang="en-AU" sz="1200" spc="-10" dirty="0">
                <a:latin typeface="Overpass-Light"/>
                <a:cs typeface="Overpass-Light"/>
              </a:rPr>
            </a:br>
            <a:r>
              <a:rPr lang="en-AU" sz="1200" spc="-10" dirty="0">
                <a:solidFill>
                  <a:srgbClr val="FF0000"/>
                </a:solidFill>
                <a:latin typeface="Overpass-Light"/>
                <a:cs typeface="Overpass-Light"/>
              </a:rPr>
              <a:t>&lt;insert link&gt;</a:t>
            </a:r>
            <a:endParaRPr lang="en-AU" sz="1200" spc="-10" dirty="0">
              <a:latin typeface="Overpass-Light"/>
              <a:cs typeface="Overpass-Light"/>
            </a:endParaRPr>
          </a:p>
        </p:txBody>
      </p:sp>
      <p:sp>
        <p:nvSpPr>
          <p:cNvPr id="21" name="Rounded Rectangle 20">
            <a:extLst>
              <a:ext uri="{FF2B5EF4-FFF2-40B4-BE49-F238E27FC236}">
                <a16:creationId xmlns:a16="http://schemas.microsoft.com/office/drawing/2014/main" id="{6FF60F37-7FCC-4BBC-C1DC-2EF3E5B46165}"/>
              </a:ext>
            </a:extLst>
          </p:cNvPr>
          <p:cNvSpPr/>
          <p:nvPr/>
        </p:nvSpPr>
        <p:spPr>
          <a:xfrm>
            <a:off x="9202411" y="1828799"/>
            <a:ext cx="2462980" cy="427703"/>
          </a:xfrm>
          <a:prstGeom prst="roundRect">
            <a:avLst>
              <a:gd name="adj" fmla="val 5000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8">
            <a:extLst>
              <a:ext uri="{FF2B5EF4-FFF2-40B4-BE49-F238E27FC236}">
                <a16:creationId xmlns:a16="http://schemas.microsoft.com/office/drawing/2014/main" id="{14B55B9C-CAA2-5E06-BD63-60E17C1872B5}"/>
              </a:ext>
            </a:extLst>
          </p:cNvPr>
          <p:cNvSpPr txBox="1"/>
          <p:nvPr/>
        </p:nvSpPr>
        <p:spPr>
          <a:xfrm>
            <a:off x="9711744" y="1942310"/>
            <a:ext cx="1444313" cy="228268"/>
          </a:xfrm>
          <a:prstGeom prst="rect">
            <a:avLst/>
          </a:prstGeom>
        </p:spPr>
        <p:txBody>
          <a:bodyPr vert="horz" wrap="square" lIns="0" tIns="12700" rIns="0" bIns="0" rtlCol="0">
            <a:spAutoFit/>
          </a:bodyPr>
          <a:lstStyle/>
          <a:p>
            <a:pPr marL="12700" algn="ctr">
              <a:lnSpc>
                <a:spcPct val="100000"/>
              </a:lnSpc>
              <a:spcBef>
                <a:spcPts val="100"/>
              </a:spcBef>
            </a:pPr>
            <a:r>
              <a:rPr lang="en-AU" sz="1400" b="1" dirty="0">
                <a:latin typeface="Overpass-ExtraBold"/>
                <a:cs typeface="Overpass-ExtraBold"/>
              </a:rPr>
              <a:t>POST 04</a:t>
            </a:r>
            <a:endParaRPr sz="1400" dirty="0">
              <a:latin typeface="Overpass-ExtraBold"/>
              <a:cs typeface="Overpass-ExtraBold"/>
            </a:endParaRPr>
          </a:p>
        </p:txBody>
      </p:sp>
      <p:sp>
        <p:nvSpPr>
          <p:cNvPr id="23" name="object 9">
            <a:extLst>
              <a:ext uri="{FF2B5EF4-FFF2-40B4-BE49-F238E27FC236}">
                <a16:creationId xmlns:a16="http://schemas.microsoft.com/office/drawing/2014/main" id="{A93565D7-80B0-71E1-19A1-AF63604291FE}"/>
              </a:ext>
            </a:extLst>
          </p:cNvPr>
          <p:cNvSpPr txBox="1"/>
          <p:nvPr/>
        </p:nvSpPr>
        <p:spPr>
          <a:xfrm>
            <a:off x="9202411" y="2474226"/>
            <a:ext cx="2462980" cy="2408352"/>
          </a:xfrm>
          <a:prstGeom prst="rect">
            <a:avLst/>
          </a:prstGeom>
        </p:spPr>
        <p:txBody>
          <a:bodyPr vert="horz" wrap="square" lIns="0" tIns="12700" rIns="0" bIns="0" rtlCol="0">
            <a:spAutoFit/>
          </a:bodyPr>
          <a:lstStyle/>
          <a:p>
            <a:pPr marL="13970" marR="5080" indent="-1905">
              <a:spcBef>
                <a:spcPts val="100"/>
              </a:spcBef>
              <a:spcAft>
                <a:spcPts val="600"/>
              </a:spcAft>
            </a:pPr>
            <a:r>
              <a:rPr lang="en-AU" sz="1200" spc="-10" dirty="0">
                <a:latin typeface="Overpass-Light"/>
                <a:cs typeface="Overpass-Light"/>
              </a:rPr>
              <a:t>*Sigh* </a:t>
            </a:r>
          </a:p>
          <a:p>
            <a:pPr marL="13970" marR="5080" indent="-1905">
              <a:spcBef>
                <a:spcPts val="100"/>
              </a:spcBef>
              <a:spcAft>
                <a:spcPts val="600"/>
              </a:spcAft>
            </a:pPr>
            <a:r>
              <a:rPr lang="en-AU" sz="1200" spc="-10" dirty="0" err="1">
                <a:latin typeface="Overpass-Light"/>
                <a:cs typeface="Overpass-Light"/>
              </a:rPr>
              <a:t>Movember</a:t>
            </a:r>
            <a:r>
              <a:rPr lang="en-AU" sz="1200" spc="-10" dirty="0">
                <a:latin typeface="Overpass-Light"/>
                <a:cs typeface="Overpass-Light"/>
              </a:rPr>
              <a:t> is officially over. What a month it’s been. To everyone who took part, donated, complimented our moustaches and cheered on our movers, thank you. </a:t>
            </a:r>
          </a:p>
          <a:p>
            <a:pPr marL="13970" marR="5080" indent="-1905">
              <a:spcBef>
                <a:spcPts val="100"/>
              </a:spcBef>
              <a:spcAft>
                <a:spcPts val="600"/>
              </a:spcAft>
            </a:pPr>
            <a:r>
              <a:rPr lang="en-AU" sz="1200" spc="-10" dirty="0">
                <a:latin typeface="Overpass-Light"/>
                <a:cs typeface="Overpass-Light"/>
              </a:rPr>
              <a:t>As a team we </a:t>
            </a:r>
            <a:r>
              <a:rPr lang="en-AU" sz="1200" b="1" spc="-10" dirty="0">
                <a:latin typeface="Overpass-Light"/>
                <a:cs typeface="Overpass-Light"/>
              </a:rPr>
              <a:t>raised $X </a:t>
            </a:r>
            <a:r>
              <a:rPr lang="en-AU" sz="1200" spc="-10" dirty="0">
                <a:latin typeface="Overpass-Light"/>
                <a:cs typeface="Overpass-Light"/>
              </a:rPr>
              <a:t>to change the face of men’s health. We know that healthier men equals a healthier world and we’re proud to champion the fun and the serious side of </a:t>
            </a:r>
            <a:r>
              <a:rPr lang="en-AU" sz="1200" spc="-10" dirty="0" err="1">
                <a:latin typeface="Overpass-Light"/>
                <a:cs typeface="Overpass-Light"/>
              </a:rPr>
              <a:t>Movember</a:t>
            </a:r>
            <a:r>
              <a:rPr lang="en-AU" sz="1200" spc="-10" dirty="0">
                <a:latin typeface="Overpass-Light"/>
                <a:cs typeface="Overpass-Light"/>
              </a:rPr>
              <a:t>. </a:t>
            </a:r>
          </a:p>
        </p:txBody>
      </p:sp>
      <p:sp>
        <p:nvSpPr>
          <p:cNvPr id="25" name="TextBox 24">
            <a:extLst>
              <a:ext uri="{FF2B5EF4-FFF2-40B4-BE49-F238E27FC236}">
                <a16:creationId xmlns:a16="http://schemas.microsoft.com/office/drawing/2014/main" id="{7C3ADFBD-1BC1-A10A-4B64-05646B5C9591}"/>
              </a:ext>
            </a:extLst>
          </p:cNvPr>
          <p:cNvSpPr txBox="1"/>
          <p:nvPr/>
        </p:nvSpPr>
        <p:spPr>
          <a:xfrm>
            <a:off x="501449" y="320514"/>
            <a:ext cx="6216570" cy="769441"/>
          </a:xfrm>
          <a:prstGeom prst="rect">
            <a:avLst/>
          </a:prstGeom>
          <a:noFill/>
        </p:spPr>
        <p:txBody>
          <a:bodyPr wrap="square">
            <a:spAutoFit/>
          </a:bodyPr>
          <a:lstStyle/>
          <a:p>
            <a:r>
              <a:rPr lang="en-AU" sz="2200" spc="-10" dirty="0">
                <a:latin typeface="Lora" panose="02000503000000020004" pitchFamily="2" charset="77"/>
                <a:cs typeface="Overpass-Light"/>
              </a:rPr>
              <a:t>Here’s some ideas for those internal workplace channels like Slack, Veeva Engage and Teams </a:t>
            </a:r>
            <a:endParaRPr lang="en-US" sz="2200" dirty="0">
              <a:latin typeface="Lora" panose="02000503000000020004" pitchFamily="2" charset="77"/>
            </a:endParaRPr>
          </a:p>
        </p:txBody>
      </p:sp>
    </p:spTree>
    <p:custDataLst>
      <p:tags r:id="rId1"/>
    </p:custDataLst>
    <p:extLst>
      <p:ext uri="{BB962C8B-B14F-4D97-AF65-F5344CB8AC3E}">
        <p14:creationId xmlns:p14="http://schemas.microsoft.com/office/powerpoint/2010/main" val="248829019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DC610-B62A-7505-EA53-EE1F1248FA83}"/>
              </a:ext>
            </a:extLst>
          </p:cNvPr>
          <p:cNvPicPr>
            <a:picLocks noChangeAspect="1"/>
          </p:cNvPicPr>
          <p:nvPr/>
        </p:nvPicPr>
        <p:blipFill rotWithShape="1">
          <a:blip r:embed="rId3" cstate="email">
            <a:alphaModFix amt="84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56" y="240"/>
            <a:ext cx="12191144" cy="6857520"/>
          </a:xfrm>
          <a:prstGeom prst="rect">
            <a:avLst/>
          </a:prstGeom>
        </p:spPr>
      </p:pic>
      <p:pic>
        <p:nvPicPr>
          <p:cNvPr id="12" name="Picture 11" descr="Background pattern&#10;&#10;Description automatically generated">
            <a:extLst>
              <a:ext uri="{FF2B5EF4-FFF2-40B4-BE49-F238E27FC236}">
                <a16:creationId xmlns:a16="http://schemas.microsoft.com/office/drawing/2014/main" id="{62747A82-3E9B-D14A-6F8A-A11BE2989081}"/>
              </a:ext>
            </a:extLst>
          </p:cNvPr>
          <p:cNvPicPr>
            <a:picLocks noChangeAspect="1"/>
          </p:cNvPicPr>
          <p:nvPr/>
        </p:nvPicPr>
        <p:blipFill rotWithShape="1">
          <a:blip r:embed="rId5" cstate="email">
            <a:alphaModFix amt="10000"/>
            <a:extLst>
              <a:ext uri="{28A0092B-C50C-407E-A947-70E740481C1C}">
                <a14:useLocalDpi xmlns:a14="http://schemas.microsoft.com/office/drawing/2010/main"/>
              </a:ext>
            </a:extLst>
          </a:blip>
          <a:srcRect/>
          <a:stretch/>
        </p:blipFill>
        <p:spPr>
          <a:xfrm>
            <a:off x="0" y="241"/>
            <a:ext cx="12191144" cy="6857520"/>
          </a:xfrm>
          <a:prstGeom prst="rect">
            <a:avLst/>
          </a:prstGeom>
        </p:spPr>
      </p:pic>
      <p:sp>
        <p:nvSpPr>
          <p:cNvPr id="2" name="TextBox 1">
            <a:extLst>
              <a:ext uri="{FF2B5EF4-FFF2-40B4-BE49-F238E27FC236}">
                <a16:creationId xmlns:a16="http://schemas.microsoft.com/office/drawing/2014/main" id="{881ABE87-0022-8F40-90F8-563AB8189F8B}"/>
              </a:ext>
            </a:extLst>
          </p:cNvPr>
          <p:cNvSpPr txBox="1"/>
          <p:nvPr/>
        </p:nvSpPr>
        <p:spPr>
          <a:xfrm>
            <a:off x="1422729" y="2667103"/>
            <a:ext cx="9346544" cy="2284023"/>
          </a:xfrm>
          <a:prstGeom prst="rect">
            <a:avLst/>
          </a:prstGeom>
          <a:noFill/>
        </p:spPr>
        <p:txBody>
          <a:bodyPr wrap="square" rtlCol="0" anchor="ctr">
            <a:spAutoFit/>
          </a:bodyPr>
          <a:lstStyle/>
          <a:p>
            <a:pPr algn="ctr">
              <a:lnSpc>
                <a:spcPct val="80000"/>
              </a:lnSpc>
            </a:pPr>
            <a:r>
              <a:rPr lang="en-AU" sz="8799" b="1" dirty="0">
                <a:solidFill>
                  <a:schemeClr val="bg1"/>
                </a:solidFill>
                <a:latin typeface="Anton" pitchFamily="2" charset="77"/>
              </a:rPr>
              <a:t>MO SPACE MESSAGING </a:t>
            </a:r>
            <a:endParaRPr lang="en-GB" sz="8799" b="1" dirty="0">
              <a:solidFill>
                <a:schemeClr val="bg1"/>
              </a:solidFill>
              <a:latin typeface="Anton" pitchFamily="2" charset="77"/>
            </a:endParaRPr>
          </a:p>
        </p:txBody>
      </p:sp>
    </p:spTree>
    <p:extLst>
      <p:ext uri="{BB962C8B-B14F-4D97-AF65-F5344CB8AC3E}">
        <p14:creationId xmlns:p14="http://schemas.microsoft.com/office/powerpoint/2010/main" val="1051969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14261</TotalTime>
  <Words>3060</Words>
  <Application>Microsoft Office PowerPoint</Application>
  <PresentationFormat>Widescreen</PresentationFormat>
  <Paragraphs>255</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Anton</vt:lpstr>
      <vt:lpstr>Overpass ExtraBold</vt:lpstr>
      <vt:lpstr>Calibri Light</vt:lpstr>
      <vt:lpstr>Overpass Light</vt:lpstr>
      <vt:lpstr>Lora</vt:lpstr>
      <vt:lpstr>Overpass-ExtraBold</vt:lpstr>
      <vt:lpstr>Overpass</vt:lpstr>
      <vt:lpstr>Overpass-Light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Downing</dc:creator>
  <cp:lastModifiedBy>Tom Prince</cp:lastModifiedBy>
  <cp:revision>561</cp:revision>
  <dcterms:created xsi:type="dcterms:W3CDTF">2021-09-16T11:45:27Z</dcterms:created>
  <dcterms:modified xsi:type="dcterms:W3CDTF">2025-06-03T05:26:59Z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A63B166F-FDBB-4C98-93AD-3972CB26FE67</vt:lpwstr>
  </property>
  <property fmtid="{D5CDD505-2E9C-101B-9397-08002B2CF9AE}" pid="3" name="ArticulatePath">
    <vt:lpwstr>Workplace Communications Guide - CAN 2022</vt:lpwstr>
  </property>
</Properties>
</file>